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4" r:id="rId1"/>
  </p:sldMasterIdLst>
  <p:notesMasterIdLst>
    <p:notesMasterId r:id="rId77"/>
  </p:notesMasterIdLst>
  <p:sldIdLst>
    <p:sldId id="323" r:id="rId2"/>
    <p:sldId id="403" r:id="rId3"/>
    <p:sldId id="452" r:id="rId4"/>
    <p:sldId id="404" r:id="rId5"/>
    <p:sldId id="405" r:id="rId6"/>
    <p:sldId id="406" r:id="rId7"/>
    <p:sldId id="407" r:id="rId8"/>
    <p:sldId id="408" r:id="rId9"/>
    <p:sldId id="409" r:id="rId10"/>
    <p:sldId id="410" r:id="rId11"/>
    <p:sldId id="411" r:id="rId12"/>
    <p:sldId id="489" r:id="rId13"/>
    <p:sldId id="513" r:id="rId14"/>
    <p:sldId id="453" r:id="rId15"/>
    <p:sldId id="466" r:id="rId16"/>
    <p:sldId id="467" r:id="rId17"/>
    <p:sldId id="456" r:id="rId18"/>
    <p:sldId id="474" r:id="rId19"/>
    <p:sldId id="421" r:id="rId20"/>
    <p:sldId id="422" r:id="rId21"/>
    <p:sldId id="423" r:id="rId22"/>
    <p:sldId id="470" r:id="rId23"/>
    <p:sldId id="471" r:id="rId24"/>
    <p:sldId id="415" r:id="rId25"/>
    <p:sldId id="468" r:id="rId26"/>
    <p:sldId id="469" r:id="rId27"/>
    <p:sldId id="491" r:id="rId28"/>
    <p:sldId id="492" r:id="rId29"/>
    <p:sldId id="493" r:id="rId30"/>
    <p:sldId id="494" r:id="rId31"/>
    <p:sldId id="495" r:id="rId32"/>
    <p:sldId id="498" r:id="rId33"/>
    <p:sldId id="496" r:id="rId34"/>
    <p:sldId id="497" r:id="rId35"/>
    <p:sldId id="512" r:id="rId36"/>
    <p:sldId id="472" r:id="rId37"/>
    <p:sldId id="449" r:id="rId38"/>
    <p:sldId id="499" r:id="rId39"/>
    <p:sldId id="514" r:id="rId40"/>
    <p:sldId id="439" r:id="rId41"/>
    <p:sldId id="440" r:id="rId42"/>
    <p:sldId id="479" r:id="rId43"/>
    <p:sldId id="480" r:id="rId44"/>
    <p:sldId id="503" r:id="rId45"/>
    <p:sldId id="441" r:id="rId46"/>
    <p:sldId id="442" r:id="rId47"/>
    <p:sldId id="443" r:id="rId48"/>
    <p:sldId id="481" r:id="rId49"/>
    <p:sldId id="482" r:id="rId50"/>
    <p:sldId id="504" r:id="rId51"/>
    <p:sldId id="505" r:id="rId52"/>
    <p:sldId id="507" r:id="rId53"/>
    <p:sldId id="509" r:id="rId54"/>
    <p:sldId id="508" r:id="rId55"/>
    <p:sldId id="445" r:id="rId56"/>
    <p:sldId id="446" r:id="rId57"/>
    <p:sldId id="483" r:id="rId58"/>
    <p:sldId id="484" r:id="rId59"/>
    <p:sldId id="511" r:id="rId60"/>
    <p:sldId id="510" r:id="rId61"/>
    <p:sldId id="485" r:id="rId62"/>
    <p:sldId id="447" r:id="rId63"/>
    <p:sldId id="486" r:id="rId64"/>
    <p:sldId id="436" r:id="rId65"/>
    <p:sldId id="413" r:id="rId66"/>
    <p:sldId id="459" r:id="rId67"/>
    <p:sldId id="460" r:id="rId68"/>
    <p:sldId id="461" r:id="rId69"/>
    <p:sldId id="463" r:id="rId70"/>
    <p:sldId id="462" r:id="rId71"/>
    <p:sldId id="464" r:id="rId72"/>
    <p:sldId id="457" r:id="rId73"/>
    <p:sldId id="437" r:id="rId74"/>
    <p:sldId id="438" r:id="rId75"/>
    <p:sldId id="488" r:id="rId7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50000" autoAdjust="0"/>
  </p:normalViewPr>
  <p:slideViewPr>
    <p:cSldViewPr snapToGrid="0" snapToObjects="1">
      <p:cViewPr>
        <p:scale>
          <a:sx n="83" d="100"/>
          <a:sy n="83" d="100"/>
        </p:scale>
        <p:origin x="816" y="456"/>
      </p:cViewPr>
      <p:guideLst>
        <p:guide orient="horz" pos="2160"/>
        <p:guide pos="381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heme" Target="theme/theme1.xml"/><Relationship Id="rId81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notesMaster" Target="notesMasters/notesMaster1.xml"/><Relationship Id="rId78" Type="http://schemas.openxmlformats.org/officeDocument/2006/relationships/presProps" Target="presProps.xml"/><Relationship Id="rId79" Type="http://schemas.openxmlformats.org/officeDocument/2006/relationships/viewProps" Target="view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591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tiff>
</file>

<file path=ppt/media/image72.png>
</file>

<file path=ppt/media/image73.png>
</file>

<file path=ppt/media/image74.png>
</file>

<file path=ppt/media/image75.png>
</file>

<file path=ppt/media/image750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890.png>
</file>

<file path=ppt/media/image9.png>
</file>

<file path=ppt/media/image90.png>
</file>

<file path=ppt/media/image900.png>
</file>

<file path=ppt/media/image91.png>
</file>

<file path=ppt/media/image910.png>
</file>

<file path=ppt/media/image92.png>
</file>

<file path=ppt/media/image920.png>
</file>

<file path=ppt/media/image93.png>
</file>

<file path=ppt/media/image930.png>
</file>

<file path=ppt/media/image94.png>
</file>

<file path=ppt/media/image940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728AC-4B4F-4348-A192-856689668E8F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51C37-763A-A544-96C6-A43233B49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68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51C37-763A-A544-96C6-A43233B4922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6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 dirty="0"/>
              <a:t>Lecture #: Lecture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9F1E6-0A42-6342-8A19-FA364A33AB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16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Institute for Applied</a:t>
            </a:r>
            <a:r>
              <a:rPr lang="en-US" sz="16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Computational Science</a:t>
            </a:r>
          </a:p>
          <a:p>
            <a:pPr algn="ctr"/>
            <a:r>
              <a:rPr lang="en-US" sz="1600" b="0" i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Harvard</a:t>
            </a:r>
            <a:endParaRPr lang="en-US" sz="16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4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0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18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6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6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64169"/>
            <a:ext cx="475488" cy="4754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9" name="Picture 8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0" name="Picture 9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29160" y="6371395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67608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88819" y="6371395"/>
            <a:ext cx="2844800" cy="365125"/>
          </a:xfrm>
        </p:spPr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6" name="Picture 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7" name="Picture 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F251-9293-E549-ADD9-CEA99722651D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3F251-9293-E549-ADD9-CEA99722651D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AABBF-CE1E-8A4C-92D8-393D0291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3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2.PNG"/><Relationship Id="rId12" Type="http://schemas.openxmlformats.org/officeDocument/2006/relationships/image" Target="../media/image43.PNG"/><Relationship Id="rId13" Type="http://schemas.openxmlformats.org/officeDocument/2006/relationships/image" Target="../media/image44.PNG"/><Relationship Id="rId14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7" Type="http://schemas.openxmlformats.org/officeDocument/2006/relationships/image" Target="../media/image38.PNG"/><Relationship Id="rId8" Type="http://schemas.openxmlformats.org/officeDocument/2006/relationships/image" Target="../media/image39.PNG"/><Relationship Id="rId9" Type="http://schemas.openxmlformats.org/officeDocument/2006/relationships/image" Target="../media/image40.PNG"/><Relationship Id="rId10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49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4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Relationship Id="rId3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png"/><Relationship Id="rId3" Type="http://schemas.openxmlformats.org/officeDocument/2006/relationships/image" Target="../media/image5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Relationship Id="rId3" Type="http://schemas.openxmlformats.org/officeDocument/2006/relationships/image" Target="../media/image5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png"/><Relationship Id="rId3" Type="http://schemas.openxmlformats.org/officeDocument/2006/relationships/image" Target="../media/image6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png"/><Relationship Id="rId3" Type="http://schemas.openxmlformats.org/officeDocument/2006/relationships/image" Target="../media/image6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1.png"/><Relationship Id="rId3" Type="http://schemas.openxmlformats.org/officeDocument/2006/relationships/image" Target="../media/image6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png"/><Relationship Id="rId3" Type="http://schemas.openxmlformats.org/officeDocument/2006/relationships/image" Target="../media/image6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png"/><Relationship Id="rId3" Type="http://schemas.openxmlformats.org/officeDocument/2006/relationships/image" Target="../media/image6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png"/><Relationship Id="rId3" Type="http://schemas.openxmlformats.org/officeDocument/2006/relationships/image" Target="../media/image7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1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png"/><Relationship Id="rId3" Type="http://schemas.openxmlformats.org/officeDocument/2006/relationships/image" Target="../media/image7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4" Type="http://schemas.openxmlformats.org/officeDocument/2006/relationships/image" Target="../media/image77.png"/><Relationship Id="rId5" Type="http://schemas.openxmlformats.org/officeDocument/2006/relationships/image" Target="../media/image78.png"/><Relationship Id="rId6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png"/><Relationship Id="rId3" Type="http://schemas.openxmlformats.org/officeDocument/2006/relationships/image" Target="../media/image8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png"/><Relationship Id="rId3" Type="http://schemas.openxmlformats.org/officeDocument/2006/relationships/image" Target="../media/image8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Relationship Id="rId3" Type="http://schemas.openxmlformats.org/officeDocument/2006/relationships/image" Target="../media/image8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4" Type="http://schemas.openxmlformats.org/officeDocument/2006/relationships/image" Target="../media/image85.png"/><Relationship Id="rId5" Type="http://schemas.openxmlformats.org/officeDocument/2006/relationships/image" Target="../media/image86.png"/><Relationship Id="rId6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png"/><Relationship Id="rId3" Type="http://schemas.openxmlformats.org/officeDocument/2006/relationships/image" Target="../media/image89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png"/><Relationship Id="rId3" Type="http://schemas.openxmlformats.org/officeDocument/2006/relationships/image" Target="../media/image91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png"/><Relationship Id="rId3" Type="http://schemas.openxmlformats.org/officeDocument/2006/relationships/image" Target="../media/image93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3.png"/><Relationship Id="rId3" Type="http://schemas.openxmlformats.org/officeDocument/2006/relationships/image" Target="../media/image94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5.png"/><Relationship Id="rId3" Type="http://schemas.openxmlformats.org/officeDocument/2006/relationships/image" Target="../media/image9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png"/><Relationship Id="rId3" Type="http://schemas.openxmlformats.org/officeDocument/2006/relationships/image" Target="../media/image98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9.png"/><Relationship Id="rId3" Type="http://schemas.openxmlformats.org/officeDocument/2006/relationships/image" Target="../media/image100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0.png"/><Relationship Id="rId4" Type="http://schemas.openxmlformats.org/officeDocument/2006/relationships/image" Target="../media/image910.png"/><Relationship Id="rId5" Type="http://schemas.openxmlformats.org/officeDocument/2006/relationships/image" Target="../media/image920.png"/><Relationship Id="rId6" Type="http://schemas.openxmlformats.org/officeDocument/2006/relationships/image" Target="../media/image930.png"/><Relationship Id="rId7" Type="http://schemas.openxmlformats.org/officeDocument/2006/relationships/image" Target="../media/image94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0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2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17.png"/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Anatomy </a:t>
            </a:r>
            <a:r>
              <a:rPr lang="en-US" dirty="0"/>
              <a:t>of NN</a:t>
            </a:r>
          </a:p>
        </p:txBody>
      </p:sp>
    </p:spTree>
    <p:extLst>
      <p:ext uri="{BB962C8B-B14F-4D97-AF65-F5344CB8AC3E}">
        <p14:creationId xmlns:p14="http://schemas.microsoft.com/office/powerpoint/2010/main" val="457400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2922864" y="2204535"/>
            <a:ext cx="5131983" cy="2966064"/>
            <a:chOff x="-2818142" y="1299411"/>
            <a:chExt cx="7959809" cy="4600426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358150"/>
              <a:ext cx="2098471" cy="354168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599852"/>
            <a:ext cx="2553320" cy="1179095"/>
            <a:chOff x="3312867" y="1299411"/>
            <a:chExt cx="3960251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1745005"/>
              <a:ext cx="2131451" cy="46880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1" idx="2"/>
          </p:cNvCxnSpPr>
          <p:nvPr/>
        </p:nvCxnSpPr>
        <p:spPr>
          <a:xfrm>
            <a:off x="2901601" y="3189400"/>
            <a:ext cx="1397526" cy="243224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blipFill rotWithShape="0">
                <a:blip r:embed="rId4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blipFill rotWithShape="0"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/>
          <p:cNvGrpSpPr/>
          <p:nvPr/>
        </p:nvGrpSpPr>
        <p:grpSpPr>
          <a:xfrm>
            <a:off x="4275826" y="2297595"/>
            <a:ext cx="1179095" cy="1179095"/>
            <a:chOff x="4299129" y="2129588"/>
            <a:chExt cx="1179095" cy="1179095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4299129" y="21295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/>
                <p:cNvSpPr txBox="1"/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2" name="TextBox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/>
          <p:cNvGrpSpPr/>
          <p:nvPr/>
        </p:nvGrpSpPr>
        <p:grpSpPr>
          <a:xfrm>
            <a:off x="4299127" y="5032098"/>
            <a:ext cx="1179095" cy="1179095"/>
            <a:chOff x="4299129" y="4110788"/>
            <a:chExt cx="1179095" cy="1179095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52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4" name="TextBox 43"/>
          <p:cNvSpPr txBox="1"/>
          <p:nvPr/>
        </p:nvSpPr>
        <p:spPr>
          <a:xfrm>
            <a:off x="1522530" y="922533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Input layer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925600" y="964475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1,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44815" y="961900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output layer 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581051"/>
            <a:ext cx="2555358" cy="1179095"/>
            <a:chOff x="3439720" y="1249823"/>
            <a:chExt cx="3963412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2" cy="67932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Straight Arrow Connector 70"/>
          <p:cNvCxnSpPr>
            <a:stCxn id="67" idx="6"/>
            <a:endCxn id="74" idx="2"/>
          </p:cNvCxnSpPr>
          <p:nvPr/>
        </p:nvCxnSpPr>
        <p:spPr>
          <a:xfrm>
            <a:off x="8054847" y="2794083"/>
            <a:ext cx="1365318" cy="134857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6854487" y="4142659"/>
            <a:ext cx="2565678" cy="2041860"/>
            <a:chOff x="6854487" y="3672396"/>
            <a:chExt cx="2565678" cy="2041860"/>
          </a:xfrm>
        </p:grpSpPr>
        <p:grpSp>
          <p:nvGrpSpPr>
            <p:cNvPr id="60" name="Group 59"/>
            <p:cNvGrpSpPr/>
            <p:nvPr/>
          </p:nvGrpSpPr>
          <p:grpSpPr>
            <a:xfrm>
              <a:off x="6854487" y="3672396"/>
              <a:ext cx="2565678" cy="2041860"/>
              <a:chOff x="3312867" y="548811"/>
              <a:chExt cx="3979419" cy="3166965"/>
            </a:xfrm>
          </p:grpSpPr>
          <p:sp>
            <p:nvSpPr>
              <p:cNvPr id="61" name="Oval 60"/>
              <p:cNvSpPr>
                <a:spLocks noChangeAspect="1"/>
              </p:cNvSpPr>
              <p:nvPr/>
            </p:nvSpPr>
            <p:spPr>
              <a:xfrm>
                <a:off x="3312867" y="1886976"/>
                <a:ext cx="1828800" cy="1828800"/>
              </a:xfrm>
              <a:prstGeom prst="ellipse">
                <a:avLst/>
              </a:prstGeom>
              <a:noFill/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1" idx="6"/>
                <a:endCxn id="74" idx="2"/>
              </p:cNvCxnSpPr>
              <p:nvPr/>
            </p:nvCxnSpPr>
            <p:spPr>
              <a:xfrm flipV="1">
                <a:off x="5141667" y="548811"/>
                <a:ext cx="2150619" cy="225256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TextBox 72"/>
                <p:cNvSpPr txBox="1"/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𝑛𝑚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3" name="TextBox 7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4" name="Oval 73"/>
          <p:cNvSpPr>
            <a:spLocks noChangeAspect="1"/>
          </p:cNvSpPr>
          <p:nvPr/>
        </p:nvSpPr>
        <p:spPr>
          <a:xfrm>
            <a:off x="9420165" y="3553111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961900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</a:t>
            </a:r>
            <a:r>
              <a:rPr lang="en-US" sz="2400" i="1" dirty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995029" y="3963571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 rot="16200000">
            <a:off x="4581558" y="3934985"/>
            <a:ext cx="31216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60223" y="3883115"/>
            <a:ext cx="660400" cy="5969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46009" y="3244334"/>
            <a:ext cx="10999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>
                <a:latin typeface="Karla" charset="0"/>
                <a:ea typeface="Karla" charset="0"/>
                <a:cs typeface="Karla" charset="0"/>
              </a:rPr>
              <a:t>m nodes</a:t>
            </a:r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190992" y="1427024"/>
            <a:ext cx="1404552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Cambria Math" charset="0"/>
                <a:ea typeface="Cambria Math" charset="0"/>
                <a:cs typeface="Cambria Math" charset="0"/>
              </a:rPr>
              <a:t>m</a:t>
            </a:r>
            <a:r>
              <a:rPr lang="en-US" sz="2400" dirty="0">
                <a:latin typeface="Karla" charset="0"/>
                <a:ea typeface="Karla" charset="0"/>
                <a:cs typeface="Karla" charset="0"/>
              </a:rPr>
              <a:t> nodes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119417" y="6323020"/>
            <a:ext cx="10012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will talk later about the choice of the number of nodes.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120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2922864" y="2204535"/>
            <a:ext cx="5131983" cy="2966064"/>
            <a:chOff x="-2818142" y="1299411"/>
            <a:chExt cx="7959809" cy="4600426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358150"/>
              <a:ext cx="2098471" cy="354168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599852"/>
            <a:ext cx="2553320" cy="1179095"/>
            <a:chOff x="3312867" y="1299411"/>
            <a:chExt cx="3960251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1745005"/>
              <a:ext cx="2131451" cy="46880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1" idx="2"/>
          </p:cNvCxnSpPr>
          <p:nvPr/>
        </p:nvCxnSpPr>
        <p:spPr>
          <a:xfrm>
            <a:off x="2901601" y="3189400"/>
            <a:ext cx="1397526" cy="243224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blipFill rotWithShape="0">
                <a:blip r:embed="rId4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blipFill rotWithShape="0"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/>
          <p:cNvGrpSpPr/>
          <p:nvPr/>
        </p:nvGrpSpPr>
        <p:grpSpPr>
          <a:xfrm>
            <a:off x="4275826" y="2297595"/>
            <a:ext cx="1179095" cy="1179095"/>
            <a:chOff x="4299129" y="2129588"/>
            <a:chExt cx="1179095" cy="1179095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4299129" y="21295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/>
                <p:cNvSpPr txBox="1"/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2" name="TextBox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/>
          <p:cNvGrpSpPr/>
          <p:nvPr/>
        </p:nvGrpSpPr>
        <p:grpSpPr>
          <a:xfrm>
            <a:off x="4299127" y="5032098"/>
            <a:ext cx="1179095" cy="1179095"/>
            <a:chOff x="4299129" y="4110788"/>
            <a:chExt cx="1179095" cy="1179095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52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4" name="TextBox 43"/>
          <p:cNvSpPr txBox="1"/>
          <p:nvPr/>
        </p:nvSpPr>
        <p:spPr>
          <a:xfrm>
            <a:off x="1522530" y="922533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Input layer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925600" y="964475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1,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44815" y="961900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output layer 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581051"/>
            <a:ext cx="2555358" cy="1179095"/>
            <a:chOff x="3439720" y="1249823"/>
            <a:chExt cx="3963412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2" cy="67932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Straight Arrow Connector 70"/>
          <p:cNvCxnSpPr>
            <a:stCxn id="67" idx="6"/>
            <a:endCxn id="74" idx="2"/>
          </p:cNvCxnSpPr>
          <p:nvPr/>
        </p:nvCxnSpPr>
        <p:spPr>
          <a:xfrm>
            <a:off x="8054847" y="2794083"/>
            <a:ext cx="1365318" cy="134857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6854487" y="4142659"/>
            <a:ext cx="2565678" cy="2041860"/>
            <a:chOff x="6854487" y="3672396"/>
            <a:chExt cx="2565678" cy="2041860"/>
          </a:xfrm>
        </p:grpSpPr>
        <p:grpSp>
          <p:nvGrpSpPr>
            <p:cNvPr id="60" name="Group 59"/>
            <p:cNvGrpSpPr/>
            <p:nvPr/>
          </p:nvGrpSpPr>
          <p:grpSpPr>
            <a:xfrm>
              <a:off x="6854487" y="3672396"/>
              <a:ext cx="2565678" cy="2041860"/>
              <a:chOff x="3312867" y="548811"/>
              <a:chExt cx="3979419" cy="3166965"/>
            </a:xfrm>
          </p:grpSpPr>
          <p:sp>
            <p:nvSpPr>
              <p:cNvPr id="61" name="Oval 60"/>
              <p:cNvSpPr>
                <a:spLocks noChangeAspect="1"/>
              </p:cNvSpPr>
              <p:nvPr/>
            </p:nvSpPr>
            <p:spPr>
              <a:xfrm>
                <a:off x="3312867" y="1886976"/>
                <a:ext cx="1828800" cy="1828800"/>
              </a:xfrm>
              <a:prstGeom prst="ellipse">
                <a:avLst/>
              </a:prstGeom>
              <a:noFill/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1" idx="6"/>
                <a:endCxn id="74" idx="2"/>
              </p:cNvCxnSpPr>
              <p:nvPr/>
            </p:nvCxnSpPr>
            <p:spPr>
              <a:xfrm flipV="1">
                <a:off x="5141667" y="548811"/>
                <a:ext cx="2150619" cy="225256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TextBox 72"/>
                <p:cNvSpPr txBox="1"/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𝑛𝑚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3" name="TextBox 7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4" name="Oval 73"/>
          <p:cNvSpPr>
            <a:spLocks noChangeAspect="1"/>
          </p:cNvSpPr>
          <p:nvPr/>
        </p:nvSpPr>
        <p:spPr>
          <a:xfrm>
            <a:off x="9420165" y="3553111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961900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</a:t>
            </a:r>
            <a:r>
              <a:rPr lang="en-US" sz="2400" i="1" dirty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995029" y="3963571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 rot="16200000">
            <a:off x="4581558" y="3934985"/>
            <a:ext cx="31216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60223" y="3883115"/>
            <a:ext cx="660400" cy="5969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46009" y="3244334"/>
            <a:ext cx="10999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>
                <a:latin typeface="Karla" charset="0"/>
                <a:ea typeface="Karla" charset="0"/>
                <a:cs typeface="Karla" charset="0"/>
              </a:rPr>
              <a:t>m nodes</a:t>
            </a:r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190992" y="1427024"/>
            <a:ext cx="140455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Cambria Math" charset="0"/>
                <a:ea typeface="Cambria Math" charset="0"/>
                <a:cs typeface="Cambria Math" charset="0"/>
              </a:rPr>
              <a:t>m</a:t>
            </a:r>
            <a:r>
              <a:rPr lang="en-US" sz="2400" dirty="0">
                <a:latin typeface="Karla" charset="0"/>
                <a:ea typeface="Karla" charset="0"/>
                <a:cs typeface="Karla" charset="0"/>
              </a:rPr>
              <a:t> nodes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321200" y="6312223"/>
            <a:ext cx="10012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Number of inputs </a:t>
            </a: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is specified by the data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0" name="Rectangle 39"/>
          <p:cNvSpPr/>
          <p:nvPr/>
        </p:nvSpPr>
        <p:spPr>
          <a:xfrm rot="16200000">
            <a:off x="-469182" y="3619885"/>
            <a:ext cx="2927404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Karla" charset="0"/>
                <a:ea typeface="Karla" charset="0"/>
                <a:cs typeface="Karla" charset="0"/>
              </a:rPr>
              <a:t>Number of inputs </a:t>
            </a:r>
            <a:r>
              <a:rPr lang="en-US" sz="2400" i="1" dirty="0">
                <a:latin typeface="Cambria Math" charset="0"/>
                <a:ea typeface="Cambria Math" charset="0"/>
                <a:cs typeface="Cambria Math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534609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196" name="Group 195"/>
          <p:cNvGrpSpPr/>
          <p:nvPr/>
        </p:nvGrpSpPr>
        <p:grpSpPr>
          <a:xfrm>
            <a:off x="2117991" y="1537253"/>
            <a:ext cx="9108778" cy="4433172"/>
            <a:chOff x="2396286" y="1588957"/>
            <a:chExt cx="8457958" cy="4116423"/>
          </a:xfrm>
        </p:grpSpPr>
        <p:sp>
          <p:nvSpPr>
            <p:cNvPr id="181" name="Rectangle 180"/>
            <p:cNvSpPr/>
            <p:nvPr/>
          </p:nvSpPr>
          <p:spPr>
            <a:xfrm>
              <a:off x="2460411" y="2253816"/>
              <a:ext cx="1079292" cy="204306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8911324" y="2610417"/>
              <a:ext cx="1079292" cy="1457611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6745522" y="1588957"/>
              <a:ext cx="1079292" cy="350769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4392118" y="1588957"/>
              <a:ext cx="1079292" cy="350769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551699" y="1792586"/>
              <a:ext cx="706970" cy="3029897"/>
              <a:chOff x="4551699" y="1792586"/>
              <a:chExt cx="706970" cy="3029897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4554581" y="179258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4554237" y="256967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552043" y="333922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551699" y="411631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6950047" y="1774480"/>
              <a:ext cx="720561" cy="3029897"/>
              <a:chOff x="4534281" y="1792586"/>
              <a:chExt cx="720561" cy="3029897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4541519" y="179258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4550754" y="256967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4543334" y="333922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4534281" y="411631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Arrow Connector 14"/>
            <p:cNvCxnSpPr>
              <a:stCxn id="8" idx="6"/>
            </p:cNvCxnSpPr>
            <p:nvPr/>
          </p:nvCxnSpPr>
          <p:spPr>
            <a:xfrm>
              <a:off x="5258669" y="2145671"/>
              <a:ext cx="1702625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8" idx="6"/>
              <a:endCxn id="55" idx="2"/>
            </p:cNvCxnSpPr>
            <p:nvPr/>
          </p:nvCxnSpPr>
          <p:spPr>
            <a:xfrm>
              <a:off x="5258669" y="2145671"/>
              <a:ext cx="1707851" cy="75898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stCxn id="8" idx="6"/>
              <a:endCxn id="62" idx="2"/>
            </p:cNvCxnSpPr>
            <p:nvPr/>
          </p:nvCxnSpPr>
          <p:spPr>
            <a:xfrm>
              <a:off x="5258669" y="2145671"/>
              <a:ext cx="1691378" cy="230562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>
              <a:stCxn id="8" idx="6"/>
              <a:endCxn id="56" idx="2"/>
            </p:cNvCxnSpPr>
            <p:nvPr/>
          </p:nvCxnSpPr>
          <p:spPr>
            <a:xfrm>
              <a:off x="5258669" y="2145671"/>
              <a:ext cx="1700431" cy="152853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>
              <a:endCxn id="52" idx="2"/>
            </p:cNvCxnSpPr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endCxn id="52" idx="2"/>
            </p:cNvCxnSpPr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>
              <a:endCxn id="52" idx="2"/>
            </p:cNvCxnSpPr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>
              <a:endCxn id="52" idx="2"/>
            </p:cNvCxnSpPr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>
              <a:stCxn id="47" idx="6"/>
              <a:endCxn id="56" idx="2"/>
            </p:cNvCxnSpPr>
            <p:nvPr/>
          </p:nvCxnSpPr>
          <p:spPr>
            <a:xfrm>
              <a:off x="5258325" y="2922761"/>
              <a:ext cx="1700775" cy="75144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>
              <a:stCxn id="47" idx="6"/>
              <a:endCxn id="62" idx="2"/>
            </p:cNvCxnSpPr>
            <p:nvPr/>
          </p:nvCxnSpPr>
          <p:spPr>
            <a:xfrm>
              <a:off x="5258325" y="2922761"/>
              <a:ext cx="1691722" cy="152853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47" idx="6"/>
              <a:endCxn id="55" idx="2"/>
            </p:cNvCxnSpPr>
            <p:nvPr/>
          </p:nvCxnSpPr>
          <p:spPr>
            <a:xfrm flipV="1">
              <a:off x="5258325" y="2904655"/>
              <a:ext cx="1708195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>
              <a:stCxn id="47" idx="6"/>
              <a:endCxn id="55" idx="2"/>
            </p:cNvCxnSpPr>
            <p:nvPr/>
          </p:nvCxnSpPr>
          <p:spPr>
            <a:xfrm flipV="1">
              <a:off x="5258325" y="2904655"/>
              <a:ext cx="1708195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>
              <a:stCxn id="48" idx="6"/>
              <a:endCxn id="52" idx="2"/>
            </p:cNvCxnSpPr>
            <p:nvPr/>
          </p:nvCxnSpPr>
          <p:spPr>
            <a:xfrm flipV="1">
              <a:off x="5256131" y="2127565"/>
              <a:ext cx="1701154" cy="156474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48" idx="6"/>
              <a:endCxn id="55" idx="2"/>
            </p:cNvCxnSpPr>
            <p:nvPr/>
          </p:nvCxnSpPr>
          <p:spPr>
            <a:xfrm flipV="1">
              <a:off x="5256131" y="2904655"/>
              <a:ext cx="1710389" cy="78765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48" idx="6"/>
              <a:endCxn id="56" idx="2"/>
            </p:cNvCxnSpPr>
            <p:nvPr/>
          </p:nvCxnSpPr>
          <p:spPr>
            <a:xfrm flipV="1">
              <a:off x="5256131" y="3674202"/>
              <a:ext cx="1702969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>
              <a:stCxn id="48" idx="6"/>
              <a:endCxn id="62" idx="2"/>
            </p:cNvCxnSpPr>
            <p:nvPr/>
          </p:nvCxnSpPr>
          <p:spPr>
            <a:xfrm>
              <a:off x="5256131" y="3692308"/>
              <a:ext cx="1693916" cy="75898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49" idx="6"/>
              <a:endCxn id="62" idx="2"/>
            </p:cNvCxnSpPr>
            <p:nvPr/>
          </p:nvCxnSpPr>
          <p:spPr>
            <a:xfrm flipV="1">
              <a:off x="5255787" y="4451292"/>
              <a:ext cx="1694260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>
              <a:stCxn id="49" idx="6"/>
              <a:endCxn id="56" idx="2"/>
            </p:cNvCxnSpPr>
            <p:nvPr/>
          </p:nvCxnSpPr>
          <p:spPr>
            <a:xfrm flipV="1">
              <a:off x="5255787" y="3674202"/>
              <a:ext cx="1703313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>
              <a:stCxn id="49" idx="6"/>
              <a:endCxn id="55" idx="2"/>
            </p:cNvCxnSpPr>
            <p:nvPr/>
          </p:nvCxnSpPr>
          <p:spPr>
            <a:xfrm flipV="1">
              <a:off x="5255787" y="2904655"/>
              <a:ext cx="1710733" cy="156474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>
              <a:stCxn id="49" idx="6"/>
              <a:endCxn id="52" idx="2"/>
            </p:cNvCxnSpPr>
            <p:nvPr/>
          </p:nvCxnSpPr>
          <p:spPr>
            <a:xfrm flipV="1">
              <a:off x="5255787" y="2127565"/>
              <a:ext cx="1701498" cy="234183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stCxn id="136" idx="6"/>
              <a:endCxn id="8" idx="2"/>
            </p:cNvCxnSpPr>
            <p:nvPr/>
          </p:nvCxnSpPr>
          <p:spPr>
            <a:xfrm flipV="1">
              <a:off x="3280125" y="2145671"/>
              <a:ext cx="1274456" cy="775345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>
              <a:stCxn id="136" idx="6"/>
              <a:endCxn id="47" idx="2"/>
            </p:cNvCxnSpPr>
            <p:nvPr/>
          </p:nvCxnSpPr>
          <p:spPr>
            <a:xfrm>
              <a:off x="3280125" y="2921016"/>
              <a:ext cx="1274112" cy="1745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stCxn id="136" idx="6"/>
              <a:endCxn id="48" idx="2"/>
            </p:cNvCxnSpPr>
            <p:nvPr/>
          </p:nvCxnSpPr>
          <p:spPr>
            <a:xfrm>
              <a:off x="3280125" y="2921016"/>
              <a:ext cx="1271918" cy="77129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>
              <a:stCxn id="136" idx="6"/>
              <a:endCxn id="49" idx="2"/>
            </p:cNvCxnSpPr>
            <p:nvPr/>
          </p:nvCxnSpPr>
          <p:spPr>
            <a:xfrm>
              <a:off x="3280125" y="2921016"/>
              <a:ext cx="1271574" cy="154838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/>
            <p:cNvSpPr/>
            <p:nvPr/>
          </p:nvSpPr>
          <p:spPr>
            <a:xfrm>
              <a:off x="2630901" y="2596404"/>
              <a:ext cx="649224" cy="649224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>
              <a:off x="2675445" y="3413891"/>
              <a:ext cx="649224" cy="649224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Arrow Connector 145"/>
            <p:cNvCxnSpPr>
              <a:stCxn id="145" idx="6"/>
              <a:endCxn id="8" idx="2"/>
            </p:cNvCxnSpPr>
            <p:nvPr/>
          </p:nvCxnSpPr>
          <p:spPr>
            <a:xfrm flipV="1">
              <a:off x="3324669" y="2145671"/>
              <a:ext cx="1229912" cy="159283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>
              <a:stCxn id="145" idx="6"/>
              <a:endCxn id="47" idx="2"/>
            </p:cNvCxnSpPr>
            <p:nvPr/>
          </p:nvCxnSpPr>
          <p:spPr>
            <a:xfrm flipV="1">
              <a:off x="3324669" y="2922761"/>
              <a:ext cx="1229568" cy="81574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>
              <a:stCxn id="145" idx="6"/>
              <a:endCxn id="48" idx="2"/>
            </p:cNvCxnSpPr>
            <p:nvPr/>
          </p:nvCxnSpPr>
          <p:spPr>
            <a:xfrm flipV="1">
              <a:off x="3324669" y="3692308"/>
              <a:ext cx="1227374" cy="46195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/>
            <p:cNvCxnSpPr>
              <a:endCxn id="49" idx="2"/>
            </p:cNvCxnSpPr>
            <p:nvPr/>
          </p:nvCxnSpPr>
          <p:spPr>
            <a:xfrm>
              <a:off x="3334849" y="3748390"/>
              <a:ext cx="1216850" cy="721008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Oval 161"/>
            <p:cNvSpPr/>
            <p:nvPr/>
          </p:nvSpPr>
          <p:spPr>
            <a:xfrm>
              <a:off x="9098926" y="2986138"/>
              <a:ext cx="704088" cy="706170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Arrow Connector 162"/>
            <p:cNvCxnSpPr>
              <a:endCxn id="162" idx="2"/>
            </p:cNvCxnSpPr>
            <p:nvPr/>
          </p:nvCxnSpPr>
          <p:spPr>
            <a:xfrm>
              <a:off x="7678028" y="2145671"/>
              <a:ext cx="1420898" cy="119355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>
              <a:stCxn id="55" idx="6"/>
              <a:endCxn id="162" idx="2"/>
            </p:cNvCxnSpPr>
            <p:nvPr/>
          </p:nvCxnSpPr>
          <p:spPr>
            <a:xfrm>
              <a:off x="7670608" y="2904655"/>
              <a:ext cx="1428318" cy="434568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/>
            <p:cNvCxnSpPr>
              <a:stCxn id="56" idx="6"/>
              <a:endCxn id="162" idx="2"/>
            </p:cNvCxnSpPr>
            <p:nvPr/>
          </p:nvCxnSpPr>
          <p:spPr>
            <a:xfrm flipV="1">
              <a:off x="7663188" y="3339223"/>
              <a:ext cx="1435738" cy="33497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/>
            <p:cNvCxnSpPr>
              <a:stCxn id="62" idx="6"/>
              <a:endCxn id="162" idx="2"/>
            </p:cNvCxnSpPr>
            <p:nvPr/>
          </p:nvCxnSpPr>
          <p:spPr>
            <a:xfrm flipV="1">
              <a:off x="7654135" y="3339223"/>
              <a:ext cx="1444791" cy="111206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TextBox 175"/>
            <p:cNvSpPr txBox="1"/>
            <p:nvPr/>
          </p:nvSpPr>
          <p:spPr>
            <a:xfrm>
              <a:off x="4131315" y="5317889"/>
              <a:ext cx="208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1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h</a:t>
              </a:r>
              <a:r>
                <a:rPr lang="en-US" b="1" dirty="0" smtClean="0">
                  <a:solidFill>
                    <a:schemeClr val="accent1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idden layer 1</a:t>
              </a:r>
              <a:endParaRPr lang="en-US" b="1" dirty="0">
                <a:solidFill>
                  <a:schemeClr val="accent1">
                    <a:lumMod val="75000"/>
                  </a:schemeClr>
                </a:solidFill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6542717" y="5336048"/>
              <a:ext cx="208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1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h</a:t>
              </a:r>
              <a:r>
                <a:rPr lang="en-US" b="1" dirty="0" smtClean="0">
                  <a:solidFill>
                    <a:schemeClr val="accent1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idden layer 2</a:t>
              </a:r>
              <a:endParaRPr lang="en-US" b="1" dirty="0">
                <a:solidFill>
                  <a:schemeClr val="accent1">
                    <a:lumMod val="75000"/>
                  </a:schemeClr>
                </a:solidFill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8772804" y="4330736"/>
              <a:ext cx="208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o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utput layer</a:t>
              </a:r>
              <a:endParaRPr lang="en-US" b="1" dirty="0">
                <a:solidFill>
                  <a:schemeClr val="accent3">
                    <a:lumMod val="75000"/>
                  </a:schemeClr>
                </a:solidFill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2396286" y="4338685"/>
              <a:ext cx="208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  <a:latin typeface="Karla" charset="0"/>
                  <a:ea typeface="Karla" charset="0"/>
                  <a:cs typeface="Karla" charset="0"/>
                </a:rPr>
                <a:t>i</a:t>
              </a:r>
              <a:r>
                <a:rPr lang="en-US" dirty="0" smtClean="0">
                  <a:solidFill>
                    <a:srgbClr val="C00000"/>
                  </a:solidFill>
                  <a:latin typeface="Karla" charset="0"/>
                  <a:ea typeface="Karla" charset="0"/>
                  <a:cs typeface="Karla" charset="0"/>
                </a:rPr>
                <a:t>nput layer</a:t>
              </a:r>
              <a:endParaRPr lang="en-US" dirty="0">
                <a:solidFill>
                  <a:srgbClr val="C00000"/>
                </a:solidFill>
                <a:latin typeface="Karla" charset="0"/>
                <a:ea typeface="Karla" charset="0"/>
                <a:cs typeface="Karl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813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196" name="Group 195"/>
          <p:cNvGrpSpPr/>
          <p:nvPr/>
        </p:nvGrpSpPr>
        <p:grpSpPr>
          <a:xfrm>
            <a:off x="2117991" y="1537253"/>
            <a:ext cx="9108778" cy="4433172"/>
            <a:chOff x="2396286" y="1588957"/>
            <a:chExt cx="8457958" cy="4116423"/>
          </a:xfrm>
        </p:grpSpPr>
        <p:sp>
          <p:nvSpPr>
            <p:cNvPr id="175" name="Rectangle 174"/>
            <p:cNvSpPr/>
            <p:nvPr/>
          </p:nvSpPr>
          <p:spPr>
            <a:xfrm>
              <a:off x="8911324" y="2610417"/>
              <a:ext cx="1079292" cy="1457611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6745522" y="1588957"/>
              <a:ext cx="1079292" cy="350769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4392118" y="1588957"/>
              <a:ext cx="1079292" cy="350769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551699" y="1792586"/>
              <a:ext cx="706970" cy="3029897"/>
              <a:chOff x="4551699" y="1792586"/>
              <a:chExt cx="706970" cy="3029897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4554581" y="179258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4554237" y="256967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552043" y="333922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551699" y="411631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6950047" y="1774480"/>
              <a:ext cx="720561" cy="3029897"/>
              <a:chOff x="4534281" y="1792586"/>
              <a:chExt cx="720561" cy="3029897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4541519" y="179258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4550754" y="256967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4543334" y="333922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4534281" y="411631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Arrow Connector 14"/>
            <p:cNvCxnSpPr>
              <a:stCxn id="8" idx="6"/>
            </p:cNvCxnSpPr>
            <p:nvPr/>
          </p:nvCxnSpPr>
          <p:spPr>
            <a:xfrm>
              <a:off x="5258669" y="2145671"/>
              <a:ext cx="1702625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8" idx="6"/>
              <a:endCxn id="55" idx="2"/>
            </p:cNvCxnSpPr>
            <p:nvPr/>
          </p:nvCxnSpPr>
          <p:spPr>
            <a:xfrm>
              <a:off x="5258669" y="2145671"/>
              <a:ext cx="1707851" cy="75898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stCxn id="8" idx="6"/>
              <a:endCxn id="62" idx="2"/>
            </p:cNvCxnSpPr>
            <p:nvPr/>
          </p:nvCxnSpPr>
          <p:spPr>
            <a:xfrm>
              <a:off x="5258669" y="2145671"/>
              <a:ext cx="1691378" cy="230562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>
              <a:stCxn id="8" idx="6"/>
              <a:endCxn id="56" idx="2"/>
            </p:cNvCxnSpPr>
            <p:nvPr/>
          </p:nvCxnSpPr>
          <p:spPr>
            <a:xfrm>
              <a:off x="5258669" y="2145671"/>
              <a:ext cx="1700431" cy="152853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>
              <a:endCxn id="52" idx="2"/>
            </p:cNvCxnSpPr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endCxn id="52" idx="2"/>
            </p:cNvCxnSpPr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>
              <a:endCxn id="52" idx="2"/>
            </p:cNvCxnSpPr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>
              <a:endCxn id="52" idx="2"/>
            </p:cNvCxnSpPr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>
              <a:stCxn id="47" idx="6"/>
              <a:endCxn id="56" idx="2"/>
            </p:cNvCxnSpPr>
            <p:nvPr/>
          </p:nvCxnSpPr>
          <p:spPr>
            <a:xfrm>
              <a:off x="5258325" y="2922761"/>
              <a:ext cx="1700775" cy="75144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>
              <a:stCxn id="47" idx="6"/>
              <a:endCxn id="62" idx="2"/>
            </p:cNvCxnSpPr>
            <p:nvPr/>
          </p:nvCxnSpPr>
          <p:spPr>
            <a:xfrm>
              <a:off x="5258325" y="2922761"/>
              <a:ext cx="1691722" cy="152853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47" idx="6"/>
              <a:endCxn id="55" idx="2"/>
            </p:cNvCxnSpPr>
            <p:nvPr/>
          </p:nvCxnSpPr>
          <p:spPr>
            <a:xfrm flipV="1">
              <a:off x="5258325" y="2904655"/>
              <a:ext cx="1708195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>
              <a:stCxn id="47" idx="6"/>
              <a:endCxn id="55" idx="2"/>
            </p:cNvCxnSpPr>
            <p:nvPr/>
          </p:nvCxnSpPr>
          <p:spPr>
            <a:xfrm flipV="1">
              <a:off x="5258325" y="2904655"/>
              <a:ext cx="1708195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>
              <a:stCxn id="48" idx="6"/>
              <a:endCxn id="52" idx="2"/>
            </p:cNvCxnSpPr>
            <p:nvPr/>
          </p:nvCxnSpPr>
          <p:spPr>
            <a:xfrm flipV="1">
              <a:off x="5256131" y="2127565"/>
              <a:ext cx="1701154" cy="156474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48" idx="6"/>
              <a:endCxn id="55" idx="2"/>
            </p:cNvCxnSpPr>
            <p:nvPr/>
          </p:nvCxnSpPr>
          <p:spPr>
            <a:xfrm flipV="1">
              <a:off x="5256131" y="2904655"/>
              <a:ext cx="1710389" cy="78765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48" idx="6"/>
              <a:endCxn id="56" idx="2"/>
            </p:cNvCxnSpPr>
            <p:nvPr/>
          </p:nvCxnSpPr>
          <p:spPr>
            <a:xfrm flipV="1">
              <a:off x="5256131" y="3674202"/>
              <a:ext cx="1702969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>
              <a:stCxn id="48" idx="6"/>
              <a:endCxn id="62" idx="2"/>
            </p:cNvCxnSpPr>
            <p:nvPr/>
          </p:nvCxnSpPr>
          <p:spPr>
            <a:xfrm>
              <a:off x="5256131" y="3692308"/>
              <a:ext cx="1693916" cy="75898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49" idx="6"/>
              <a:endCxn id="62" idx="2"/>
            </p:cNvCxnSpPr>
            <p:nvPr/>
          </p:nvCxnSpPr>
          <p:spPr>
            <a:xfrm flipV="1">
              <a:off x="5255787" y="4451292"/>
              <a:ext cx="1694260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>
              <a:stCxn id="49" idx="6"/>
              <a:endCxn id="56" idx="2"/>
            </p:cNvCxnSpPr>
            <p:nvPr/>
          </p:nvCxnSpPr>
          <p:spPr>
            <a:xfrm flipV="1">
              <a:off x="5255787" y="3674202"/>
              <a:ext cx="1703313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>
              <a:stCxn id="49" idx="6"/>
              <a:endCxn id="55" idx="2"/>
            </p:cNvCxnSpPr>
            <p:nvPr/>
          </p:nvCxnSpPr>
          <p:spPr>
            <a:xfrm flipV="1">
              <a:off x="5255787" y="2904655"/>
              <a:ext cx="1710733" cy="156474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>
              <a:stCxn id="49" idx="6"/>
              <a:endCxn id="52" idx="2"/>
            </p:cNvCxnSpPr>
            <p:nvPr/>
          </p:nvCxnSpPr>
          <p:spPr>
            <a:xfrm flipV="1">
              <a:off x="5255787" y="2127565"/>
              <a:ext cx="1701498" cy="234183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" idx="2"/>
            </p:cNvCxnSpPr>
            <p:nvPr/>
          </p:nvCxnSpPr>
          <p:spPr>
            <a:xfrm flipV="1">
              <a:off x="3280125" y="2145671"/>
              <a:ext cx="1274456" cy="775345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>
              <a:endCxn id="47" idx="2"/>
            </p:cNvCxnSpPr>
            <p:nvPr/>
          </p:nvCxnSpPr>
          <p:spPr>
            <a:xfrm>
              <a:off x="3280125" y="2921016"/>
              <a:ext cx="1274112" cy="1745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endCxn id="48" idx="2"/>
            </p:cNvCxnSpPr>
            <p:nvPr/>
          </p:nvCxnSpPr>
          <p:spPr>
            <a:xfrm>
              <a:off x="3280125" y="2921016"/>
              <a:ext cx="1271918" cy="77129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>
              <a:endCxn id="49" idx="2"/>
            </p:cNvCxnSpPr>
            <p:nvPr/>
          </p:nvCxnSpPr>
          <p:spPr>
            <a:xfrm>
              <a:off x="3280125" y="2921016"/>
              <a:ext cx="1271574" cy="154838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>
              <a:endCxn id="8" idx="2"/>
            </p:cNvCxnSpPr>
            <p:nvPr/>
          </p:nvCxnSpPr>
          <p:spPr>
            <a:xfrm flipV="1">
              <a:off x="3324669" y="2145671"/>
              <a:ext cx="1229912" cy="159283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>
              <a:endCxn id="47" idx="2"/>
            </p:cNvCxnSpPr>
            <p:nvPr/>
          </p:nvCxnSpPr>
          <p:spPr>
            <a:xfrm flipV="1">
              <a:off x="3324669" y="2922761"/>
              <a:ext cx="1229568" cy="81574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>
              <a:endCxn id="48" idx="2"/>
            </p:cNvCxnSpPr>
            <p:nvPr/>
          </p:nvCxnSpPr>
          <p:spPr>
            <a:xfrm flipV="1">
              <a:off x="3324669" y="3692308"/>
              <a:ext cx="1227374" cy="46195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/>
            <p:cNvCxnSpPr>
              <a:endCxn id="49" idx="2"/>
            </p:cNvCxnSpPr>
            <p:nvPr/>
          </p:nvCxnSpPr>
          <p:spPr>
            <a:xfrm>
              <a:off x="3334849" y="3748390"/>
              <a:ext cx="1216850" cy="721008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Oval 161"/>
            <p:cNvSpPr/>
            <p:nvPr/>
          </p:nvSpPr>
          <p:spPr>
            <a:xfrm>
              <a:off x="9098926" y="2986138"/>
              <a:ext cx="704088" cy="706170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Arrow Connector 162"/>
            <p:cNvCxnSpPr>
              <a:endCxn id="162" idx="2"/>
            </p:cNvCxnSpPr>
            <p:nvPr/>
          </p:nvCxnSpPr>
          <p:spPr>
            <a:xfrm>
              <a:off x="7678028" y="2145671"/>
              <a:ext cx="1420898" cy="119355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>
              <a:stCxn id="55" idx="6"/>
              <a:endCxn id="162" idx="2"/>
            </p:cNvCxnSpPr>
            <p:nvPr/>
          </p:nvCxnSpPr>
          <p:spPr>
            <a:xfrm>
              <a:off x="7670608" y="2904655"/>
              <a:ext cx="1428318" cy="434568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/>
            <p:cNvCxnSpPr>
              <a:stCxn id="56" idx="6"/>
              <a:endCxn id="162" idx="2"/>
            </p:cNvCxnSpPr>
            <p:nvPr/>
          </p:nvCxnSpPr>
          <p:spPr>
            <a:xfrm flipV="1">
              <a:off x="7663188" y="3339223"/>
              <a:ext cx="1435738" cy="33497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/>
            <p:cNvCxnSpPr>
              <a:stCxn id="62" idx="6"/>
              <a:endCxn id="162" idx="2"/>
            </p:cNvCxnSpPr>
            <p:nvPr/>
          </p:nvCxnSpPr>
          <p:spPr>
            <a:xfrm flipV="1">
              <a:off x="7654135" y="3339223"/>
              <a:ext cx="1444791" cy="111206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TextBox 175"/>
            <p:cNvSpPr txBox="1"/>
            <p:nvPr/>
          </p:nvSpPr>
          <p:spPr>
            <a:xfrm>
              <a:off x="4131315" y="5317889"/>
              <a:ext cx="208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1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h</a:t>
              </a:r>
              <a:r>
                <a:rPr lang="en-US" b="1" dirty="0" smtClean="0">
                  <a:solidFill>
                    <a:schemeClr val="accent1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idden layer 1</a:t>
              </a:r>
              <a:endParaRPr lang="en-US" b="1" dirty="0">
                <a:solidFill>
                  <a:schemeClr val="accent1">
                    <a:lumMod val="75000"/>
                  </a:schemeClr>
                </a:solidFill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6542717" y="5336048"/>
              <a:ext cx="208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1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h</a:t>
              </a:r>
              <a:r>
                <a:rPr lang="en-US" b="1" dirty="0" smtClean="0">
                  <a:solidFill>
                    <a:schemeClr val="accent1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idden layer 2</a:t>
              </a:r>
              <a:endParaRPr lang="en-US" b="1" dirty="0">
                <a:solidFill>
                  <a:schemeClr val="accent1">
                    <a:lumMod val="75000"/>
                  </a:schemeClr>
                </a:solidFill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8772804" y="4330736"/>
              <a:ext cx="208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o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utput layer</a:t>
              </a:r>
              <a:endParaRPr lang="en-US" b="1" dirty="0">
                <a:solidFill>
                  <a:schemeClr val="accent3">
                    <a:lumMod val="75000"/>
                  </a:schemeClr>
                </a:solidFill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2396286" y="4338685"/>
              <a:ext cx="208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  <a:latin typeface="Karla" charset="0"/>
                  <a:ea typeface="Karla" charset="0"/>
                  <a:cs typeface="Karla" charset="0"/>
                </a:rPr>
                <a:t>i</a:t>
              </a:r>
              <a:r>
                <a:rPr lang="en-US" dirty="0" smtClean="0">
                  <a:solidFill>
                    <a:srgbClr val="C00000"/>
                  </a:solidFill>
                  <a:latin typeface="Karla" charset="0"/>
                  <a:ea typeface="Karla" charset="0"/>
                  <a:cs typeface="Karla" charset="0"/>
                </a:rPr>
                <a:t>nput layer</a:t>
              </a:r>
              <a:endParaRPr lang="en-US" dirty="0">
                <a:solidFill>
                  <a:srgbClr val="C00000"/>
                </a:solidFill>
                <a:latin typeface="Karla" charset="0"/>
                <a:ea typeface="Karla" charset="0"/>
                <a:cs typeface="Karl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49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layers? Representation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Representation matters!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109" y="1839967"/>
            <a:ext cx="457200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673" y="1839967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83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Multiple Components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xmlns="" id="{2B00386C-07CD-46D8-B7BE-543B8BAA0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975" y="1159017"/>
            <a:ext cx="8452049" cy="498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22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= Repeated Compositions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93" y="1223729"/>
            <a:ext cx="11300311" cy="46971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402" y="2971800"/>
            <a:ext cx="914400" cy="914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810" y="1571679"/>
            <a:ext cx="914400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73" y="4485531"/>
            <a:ext cx="914400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060" y="1931850"/>
            <a:ext cx="914400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51" y="4000572"/>
            <a:ext cx="911942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51" y="2966211"/>
            <a:ext cx="918117" cy="914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0" y="1937514"/>
            <a:ext cx="914400" cy="914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1" y="2958738"/>
            <a:ext cx="914400" cy="914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50" y="3982611"/>
            <a:ext cx="914400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2952793"/>
            <a:ext cx="914400" cy="91131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1928920"/>
            <a:ext cx="914400" cy="9144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200" y="3973375"/>
            <a:ext cx="914400" cy="92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7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Hand-written digit recognition: MNIST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948" y="2345397"/>
            <a:ext cx="5293388" cy="331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61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= Repeated Compositions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82" y="983807"/>
            <a:ext cx="11291235" cy="469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33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Linear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05543" y="983807"/>
                <a:ext cx="8229600" cy="5083175"/>
              </a:xfrm>
            </p:spPr>
            <p:txBody>
              <a:bodyPr/>
              <a:lstStyle/>
              <a:p>
                <a:pPr>
                  <a:spcAft>
                    <a:spcPts val="600"/>
                  </a:spcAft>
                </a:pPr>
                <a:r>
                  <a:rPr lang="en-US" sz="2800" dirty="0"/>
                  <a:t>Linear models:</a:t>
                </a:r>
              </a:p>
              <a:p>
                <a:pPr lvl="1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/>
                  <a:t>Can be fit efficiently (via convex optimization)</a:t>
                </a:r>
              </a:p>
              <a:p>
                <a:pPr lvl="1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/>
                  <a:t>Limited model capacity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sz="2800" dirty="0"/>
                  <a:t>Alternative:</a:t>
                </a:r>
              </a:p>
              <a:p>
                <a:pPr>
                  <a:spcAft>
                    <a:spcPts val="600"/>
                  </a:spcAft>
                </a:pPr>
                <a:endParaRPr lang="en-US" sz="4800" dirty="0"/>
              </a:p>
              <a:p>
                <a:pPr>
                  <a:spcAft>
                    <a:spcPts val="600"/>
                  </a:spcAft>
                </a:pPr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en-US" sz="2800" dirty="0"/>
                  <a:t> is a </a:t>
                </a:r>
                <a:r>
                  <a:rPr lang="en-US" sz="2800" i="1" dirty="0">
                    <a:solidFill>
                      <a:srgbClr val="0000FF"/>
                    </a:solidFill>
                  </a:rPr>
                  <a:t>non-linear transform</a:t>
                </a:r>
              </a:p>
              <a:p>
                <a:pPr marL="457200" lvl="1" indent="0">
                  <a:spcAft>
                    <a:spcPts val="600"/>
                  </a:spcAft>
                  <a:buNone/>
                </a:pPr>
                <a:endParaRPr lang="en-US" dirty="0"/>
              </a:p>
              <a:p>
                <a:pPr lvl="1">
                  <a:spcAft>
                    <a:spcPts val="600"/>
                  </a:spcAft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5543" y="983807"/>
                <a:ext cx="8229600" cy="5083175"/>
              </a:xfrm>
              <a:blipFill>
                <a:blip r:embed="rId4"/>
                <a:stretch>
                  <a:fillRect l="-1387" t="-9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4705879" y="3076575"/>
          <a:ext cx="2780242" cy="70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330" name="Equation" r:id="rId5" imgW="901700" imgH="228600" progId="Equation.3">
                  <p:embed/>
                </p:oleObj>
              </mc:Choice>
              <mc:Fallback>
                <p:oleObj name="Equation" r:id="rId5" imgW="9017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05879" y="3076575"/>
                        <a:ext cx="2780242" cy="704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711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dirty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Activation function</a:t>
            </a:r>
            <a:endParaRPr lang="en-US" sz="2400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9503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ML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Aft>
                    <a:spcPts val="1200"/>
                  </a:spcAft>
                </a:pPr>
                <a:r>
                  <a:rPr lang="en-US" sz="2800" dirty="0"/>
                  <a:t>Manually engineer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endParaRPr lang="en-US" sz="2800" dirty="0"/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/>
                  <a:t>Domain specific, enormous human effort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800" dirty="0"/>
                  <a:t>Generic transform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/>
                  <a:t>Maps to a higher-dimensional space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/>
                  <a:t>Kernel methods: e.g. RBF kernels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rgbClr val="0000FF"/>
                    </a:solidFill>
                  </a:rPr>
                  <a:t>Over fitting: does not generalize well to test set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dirty="0">
                    <a:solidFill>
                      <a:srgbClr val="0000FF"/>
                    </a:solidFill>
                  </a:rPr>
                  <a:t>Cannot encode enough prior information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40" t="-2882" b="-1023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2133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200" indent="-45720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>
                    <a:solidFill>
                      <a:srgbClr val="0000FF"/>
                    </a:solidFill>
                    <a:latin typeface="Karla" charset="0"/>
                    <a:ea typeface="Karla" charset="0"/>
                    <a:cs typeface="Karla" charset="0"/>
                  </a:rPr>
                  <a:t>Directly learn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Karla" charset="0"/>
                        <a:cs typeface="Karla" charset="0"/>
                      </a:rPr>
                      <m:t>𝜙</m:t>
                    </m:r>
                  </m:oMath>
                </a14:m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1200120" lvl="1" indent="-457200">
                  <a:spcAft>
                    <a:spcPts val="600"/>
                  </a:spcAft>
                  <a:buFont typeface="Arial" charset="0"/>
                  <a:buChar char="•"/>
                </a:pPr>
                <a:endParaRPr lang="en-US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460375" lvl="1" indent="0"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;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𝜃</m:t>
                          </m:r>
                        </m:e>
                      </m:d>
                      <m:r>
                        <a:rPr lang="en-US" sz="2800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sz="2800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sz="2800" i="1">
                          <a:latin typeface="Cambria Math" charset="0"/>
                        </a:rPr>
                        <m:t>𝜙</m:t>
                      </m:r>
                      <m:r>
                        <a:rPr lang="en-US" sz="2800" i="1">
                          <a:latin typeface="Cambria Math" charset="0"/>
                        </a:rPr>
                        <m:t>(</m:t>
                      </m:r>
                      <m:r>
                        <a:rPr lang="en-US" sz="2800" i="1">
                          <a:latin typeface="Cambria Math" charset="0"/>
                        </a:rPr>
                        <m:t>𝑥</m:t>
                      </m:r>
                      <m:r>
                        <a:rPr lang="en-US" sz="2800" i="1">
                          <a:latin typeface="Cambria Math" charset="0"/>
                        </a:rPr>
                        <m:t>;</m:t>
                      </m:r>
                      <m:r>
                        <a:rPr lang="en-US" sz="2800" i="1">
                          <a:latin typeface="Cambria Math" charset="0"/>
                        </a:rPr>
                        <m:t>𝜃</m:t>
                      </m:r>
                      <m:r>
                        <a:rPr lang="en-US" sz="28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/>
                </a:r>
                <a:br>
                  <a:rPr lang="en-US" sz="2400" dirty="0">
                    <a:latin typeface="Karla" charset="0"/>
                    <a:ea typeface="Karla" charset="0"/>
                    <a:cs typeface="Karla" charset="0"/>
                  </a:rPr>
                </a:b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37" t="-17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4115253" y="1802442"/>
            <a:ext cx="65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xmlns="" id="{E47A4B38-A27D-3D41-9449-AF86422D56B0}"/>
                  </a:ext>
                </a:extLst>
              </p:cNvPr>
              <p:cNvSpPr txBox="1"/>
              <p:nvPr/>
            </p:nvSpPr>
            <p:spPr>
              <a:xfrm>
                <a:off x="726510" y="3093929"/>
                <a:ext cx="10972800" cy="1501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1" indent="-457200" defTabSz="457182">
                  <a:spcBef>
                    <a:spcPct val="20000"/>
                  </a:spcBef>
                  <a:spcAft>
                    <a:spcPts val="600"/>
                  </a:spcAft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464646"/>
                        </a:solidFill>
                        <a:latin typeface="Cambria Math" charset="0"/>
                      </a:rPr>
                      <m:t>𝜙</m:t>
                    </m:r>
                    <m:d>
                      <m:dPr>
                        <m:ctrlPr>
                          <a:rPr lang="en-US" sz="2400" i="1">
                            <a:solidFill>
                              <a:srgbClr val="464646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464646"/>
                            </a:solidFill>
                            <a:latin typeface="Cambria Math" charset="0"/>
                          </a:rPr>
                          <m:t>𝑥</m:t>
                        </m:r>
                        <m:r>
                          <a:rPr lang="en-US" sz="2400" i="1">
                            <a:solidFill>
                              <a:srgbClr val="464646"/>
                            </a:solidFill>
                            <a:latin typeface="Cambria Math" charset="0"/>
                          </a:rPr>
                          <m:t>;</m:t>
                        </m:r>
                        <m:r>
                          <a:rPr lang="en-US" sz="2400" i="1">
                            <a:solidFill>
                              <a:srgbClr val="464646"/>
                            </a:solidFill>
                            <a:latin typeface="Cambria Math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CA" sz="2400" dirty="0">
                    <a:solidFill>
                      <a:srgbClr val="464646"/>
                    </a:solidFill>
                    <a:latin typeface="Cambria Math" charset="0"/>
                    <a:ea typeface="Karla" charset="0"/>
                    <a:cs typeface="Karla" charset="0"/>
                  </a:rPr>
                  <a:t> is an automatically-learned </a:t>
                </a:r>
                <a:r>
                  <a:rPr lang="en-CA" sz="2400" b="1" dirty="0">
                    <a:solidFill>
                      <a:srgbClr val="464646"/>
                    </a:solidFill>
                    <a:latin typeface="Cambria Math" charset="0"/>
                    <a:ea typeface="Karla" charset="0"/>
                    <a:cs typeface="Karla" charset="0"/>
                  </a:rPr>
                  <a:t>representation</a:t>
                </a:r>
                <a:r>
                  <a:rPr lang="en-CA" sz="2400" dirty="0">
                    <a:solidFill>
                      <a:srgbClr val="464646"/>
                    </a:solidFill>
                    <a:latin typeface="Cambria Math" charset="0"/>
                    <a:ea typeface="Karla" charset="0"/>
                    <a:cs typeface="Karla" charset="0"/>
                  </a:rPr>
                  <a:t> of </a:t>
                </a:r>
                <a:r>
                  <a:rPr lang="en-CA" sz="2400" i="1" dirty="0">
                    <a:solidFill>
                      <a:srgbClr val="464646"/>
                    </a:solidFill>
                    <a:latin typeface="Cambria Math" charset="0"/>
                    <a:ea typeface="Karla" charset="0"/>
                    <a:cs typeface="Karla" charset="0"/>
                  </a:rPr>
                  <a:t>x</a:t>
                </a:r>
              </a:p>
              <a:p>
                <a:pPr lvl="1" indent="-457200" defTabSz="457182">
                  <a:spcBef>
                    <a:spcPct val="20000"/>
                  </a:spcBef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>
                    <a:solidFill>
                      <a:srgbClr val="464646"/>
                    </a:solidFill>
                    <a:ea typeface="Cambria Math" charset="0"/>
                    <a:cs typeface="Cambria Math" charset="0"/>
                  </a:rPr>
                  <a:t>For </a:t>
                </a:r>
                <a:r>
                  <a:rPr lang="en-US" sz="2400" b="1" dirty="0">
                    <a:solidFill>
                      <a:srgbClr val="464646"/>
                    </a:solidFill>
                    <a:ea typeface="Cambria Math" charset="0"/>
                    <a:cs typeface="Cambria Math" charset="0"/>
                  </a:rPr>
                  <a:t>deep networks</a:t>
                </a:r>
                <a:r>
                  <a:rPr lang="en-US" sz="2400" dirty="0">
                    <a:solidFill>
                      <a:srgbClr val="464646"/>
                    </a:solidFill>
                    <a:ea typeface="Cambria Math" charset="0"/>
                    <a:cs typeface="Cambria Math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464646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r>
                      <a:rPr lang="en-US" sz="2400">
                        <a:solidFill>
                          <a:srgbClr val="464646"/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rgbClr val="464646"/>
                    </a:solidFill>
                    <a:latin typeface="Karla" charset="0"/>
                    <a:ea typeface="Karla" charset="0"/>
                    <a:cs typeface="Karla" charset="0"/>
                  </a:rPr>
                  <a:t>is the function learned by the </a:t>
                </a:r>
                <a:r>
                  <a:rPr lang="en-US" sz="2400" b="1" dirty="0">
                    <a:solidFill>
                      <a:srgbClr val="464646"/>
                    </a:solidFill>
                    <a:latin typeface="Karla" charset="0"/>
                    <a:ea typeface="Karla" charset="0"/>
                    <a:cs typeface="Karla" charset="0"/>
                  </a:rPr>
                  <a:t>hidden layers</a:t>
                </a:r>
                <a:r>
                  <a:rPr lang="en-US" sz="2400" dirty="0">
                    <a:solidFill>
                      <a:srgbClr val="464646"/>
                    </a:solidFill>
                    <a:latin typeface="Karla" charset="0"/>
                    <a:ea typeface="Karla" charset="0"/>
                    <a:cs typeface="Karla" charset="0"/>
                  </a:rPr>
                  <a:t> of the network</a:t>
                </a:r>
                <a:endParaRPr lang="en-CA" sz="2400" dirty="0">
                  <a:solidFill>
                    <a:srgbClr val="464646"/>
                  </a:solidFill>
                  <a:latin typeface="Karla"/>
                </a:endParaRPr>
              </a:p>
              <a:p>
                <a:pPr lvl="1" indent="-457200" defTabSz="457182">
                  <a:spcBef>
                    <a:spcPct val="20000"/>
                  </a:spcBef>
                  <a:spcAft>
                    <a:spcPts val="600"/>
                  </a:spcAft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l-GR" sz="2400" i="1">
                        <a:solidFill>
                          <a:srgbClr val="464646"/>
                        </a:solidFill>
                        <a:latin typeface="Cambria Math" charset="0"/>
                        <a:ea typeface="Karla" charset="0"/>
                        <a:cs typeface="Karla" charset="0"/>
                      </a:rPr>
                      <m:t>𝜃</m:t>
                    </m:r>
                  </m:oMath>
                </a14:m>
                <a:r>
                  <a:rPr lang="en-US" sz="2400" dirty="0">
                    <a:solidFill>
                      <a:srgbClr val="464646"/>
                    </a:solidFill>
                    <a:latin typeface="Karla" charset="0"/>
                    <a:ea typeface="Karla" charset="0"/>
                    <a:cs typeface="Karla" charset="0"/>
                  </a:rPr>
                  <a:t> are the learned weights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47A4B38-A27D-3D41-9449-AF86422D56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510" y="3093929"/>
                <a:ext cx="10972800" cy="1501950"/>
              </a:xfrm>
              <a:prstGeom prst="rect">
                <a:avLst/>
              </a:prstGeom>
              <a:blipFill>
                <a:blip r:embed="rId3"/>
                <a:stretch>
                  <a:fillRect l="-694" t="-3361" b="-84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B3D4B4E-FF4F-2444-B8DB-D7CA2B8A3E14}"/>
              </a:ext>
            </a:extLst>
          </p:cNvPr>
          <p:cNvSpPr txBox="1"/>
          <p:nvPr/>
        </p:nvSpPr>
        <p:spPr>
          <a:xfrm>
            <a:off x="726510" y="4908119"/>
            <a:ext cx="10924133" cy="981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defTabSz="457182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rPr>
              <a:t>Non-convex optimization</a:t>
            </a:r>
          </a:p>
          <a:p>
            <a:pPr marL="457200" lvl="0" indent="-457200" defTabSz="457182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rPr>
              <a:t>Can encode prior beliefs, generalizes well</a:t>
            </a:r>
          </a:p>
        </p:txBody>
      </p:sp>
    </p:spTree>
    <p:extLst>
      <p:ext uri="{BB962C8B-B14F-4D97-AF65-F5344CB8AC3E}">
        <p14:creationId xmlns:p14="http://schemas.microsoft.com/office/powerpoint/2010/main" val="2322462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dirty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b="1" dirty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Activation function</a:t>
            </a:r>
            <a:endParaRPr lang="en-US" sz="2400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773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dirty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b="1" dirty="0"/>
              <a:t>Activation function</a:t>
            </a:r>
            <a:endParaRPr lang="en-US" sz="2400" b="1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3464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</p:spPr>
            <p:txBody>
              <a:bodyPr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h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𝑓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(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  <a:ea typeface="Karla" charset="0"/>
                              <a:cs typeface="Karla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𝑋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𝑏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The activation function should: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Provide non-linearity</a:t>
                </a:r>
                <a:endParaRPr lang="en-US" sz="2400" i="1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sz="2400" i="1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Ensure gradients remain large through hidden unit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Common choices are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Sigmoid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, leaky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, Generalized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, 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MaxOut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softplus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tanh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swish 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  <a:blipFill>
                <a:blip r:embed="rId2"/>
                <a:stretch>
                  <a:fillRect l="-914" b="-4942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1861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</p:spPr>
            <p:txBody>
              <a:bodyPr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h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𝑓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(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  <a:ea typeface="Karla" charset="0"/>
                              <a:cs typeface="Karla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𝑋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𝑏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The activation function should: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Provide </a:t>
                </a:r>
                <a:r>
                  <a:rPr lang="en-US" sz="2400" b="1" dirty="0">
                    <a:latin typeface="Karla" charset="0"/>
                    <a:ea typeface="Karla" charset="0"/>
                    <a:cs typeface="Karla" charset="0"/>
                  </a:rPr>
                  <a:t>non-linearity</a:t>
                </a:r>
                <a:endParaRPr lang="en-US" sz="2400" b="1" i="1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sz="2400" i="1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Ensure gradients remain large through hidden unit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Common choices are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sigmoid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 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tanh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, leaky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, Generalized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, 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MaxOut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softplus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swish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 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  <a:blipFill rotWithShape="0">
                <a:blip r:embed="rId2"/>
                <a:stretch>
                  <a:fillRect l="-1004" b="-5507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6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</p:spPr>
            <p:txBody>
              <a:bodyPr/>
              <a:lstStyle/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h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𝑓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(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  <a:ea typeface="Karla" charset="0"/>
                              <a:cs typeface="Karla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  <a:ea typeface="Karla" charset="0"/>
                              <a:cs typeface="Karla" charset="0"/>
                            </a:rPr>
                            <m:t>𝑇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𝑋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𝑏</m:t>
                      </m:r>
                      <m:r>
                        <a:rPr lang="en-US" sz="2400" b="0" i="1" smtClean="0">
                          <a:latin typeface="Cambria Math" charset="0"/>
                          <a:ea typeface="Karla" charset="0"/>
                          <a:cs typeface="Karla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The activation function should: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Provide </a:t>
                </a:r>
                <a:r>
                  <a:rPr lang="en-US" sz="2400" b="1" dirty="0">
                    <a:latin typeface="Karla" charset="0"/>
                    <a:ea typeface="Karla" charset="0"/>
                    <a:cs typeface="Karla" charset="0"/>
                  </a:rPr>
                  <a:t>non-linearity</a:t>
                </a:r>
                <a:endParaRPr lang="en-US" sz="2400" b="1" i="1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sz="2400" i="1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Ensure gradients remain large through hidden unit</a:t>
                </a: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</a:p>
              <a:p>
                <a:r>
                  <a:rPr lang="en-US" sz="2400" b="1" dirty="0">
                    <a:latin typeface="Karla" charset="0"/>
                    <a:ea typeface="Karla" charset="0"/>
                    <a:cs typeface="Karla" charset="0"/>
                  </a:rPr>
                  <a:t>Common choices are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sigmoid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  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tanh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 smtClean="0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, 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leaky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, Generalized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ReLU</a:t>
                </a: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,  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MaxOut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err="1">
                    <a:latin typeface="Karla" charset="0"/>
                    <a:ea typeface="Karla" charset="0"/>
                    <a:cs typeface="Karla" charset="0"/>
                  </a:rPr>
                  <a:t>softplus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swish </a:t>
                </a:r>
                <a:endParaRPr lang="en-US" sz="2400" dirty="0">
                  <a:latin typeface="Karla" charset="0"/>
                  <a:ea typeface="Karla" charset="0"/>
                  <a:cs typeface="Karla" charset="0"/>
                </a:endParaRPr>
              </a:p>
              <a:p>
                <a:r>
                  <a:rPr lang="en-US" sz="2400" dirty="0">
                    <a:latin typeface="Karla" charset="0"/>
                    <a:ea typeface="Karla" charset="0"/>
                    <a:cs typeface="Karla" charset="0"/>
                  </a:rPr>
                  <a:t>	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4396" y="896460"/>
                <a:ext cx="9712644" cy="866160"/>
              </a:xfrm>
              <a:blipFill rotWithShape="0">
                <a:blip r:embed="rId2"/>
                <a:stretch>
                  <a:fillRect l="-1004" b="-50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339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B11A8D-B195-2847-A0F4-BAF056FDB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Sigmoid (aka Logistic)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3688E93-9B4E-B14C-9F75-F3AD064EC28C}"/>
              </a:ext>
            </a:extLst>
          </p:cNvPr>
          <p:cNvSpPr txBox="1"/>
          <p:nvPr/>
        </p:nvSpPr>
        <p:spPr>
          <a:xfrm>
            <a:off x="1563756" y="5576371"/>
            <a:ext cx="101379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Derivative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is 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zero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for much of the domain. This leads to “vanishing gradients” in backpropagation.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DDEBBFE0-E65C-9C42-A788-45F5BD07C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92" y="1462332"/>
            <a:ext cx="10858500" cy="4343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240405" y="972075"/>
                <a:ext cx="1849508" cy="7000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4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0405" y="972075"/>
                <a:ext cx="1849508" cy="70006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17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654E90-E1DD-F741-B0CB-B55F24017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Hyperbolic Tangent (Tanh)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E02E241-E656-EF46-833E-5EB911A98A5D}"/>
              </a:ext>
            </a:extLst>
          </p:cNvPr>
          <p:cNvSpPr txBox="1"/>
          <p:nvPr/>
        </p:nvSpPr>
        <p:spPr>
          <a:xfrm>
            <a:off x="3497458" y="5940503"/>
            <a:ext cx="62428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Same problem of “vanishing gradients” as sigmoid.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0E830ADC-D959-6E42-853B-2EECC0210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838" y="1597103"/>
            <a:ext cx="10858500" cy="4343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371145" y="983807"/>
                <a:ext cx="1849508" cy="717248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𝑥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4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145" y="983807"/>
                <a:ext cx="1849508" cy="71724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2603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B5D9A0E-82FA-6C41-919D-32298A4CC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92" y="1366270"/>
            <a:ext cx="10858500" cy="4343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CF2BC8-5AEE-9F45-9B9C-BEDEFA929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Rectified Linear Unit (</a:t>
            </a:r>
            <a:r>
              <a:rPr lang="en-US" dirty="0" err="1"/>
              <a:t>ReLU</a:t>
            </a:r>
            <a:r>
              <a:rPr lang="en-US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1782858-7930-5F4E-865A-4A3BEC6E1210}"/>
              </a:ext>
            </a:extLst>
          </p:cNvPr>
          <p:cNvSpPr txBox="1"/>
          <p:nvPr/>
        </p:nvSpPr>
        <p:spPr>
          <a:xfrm>
            <a:off x="2307812" y="5401893"/>
            <a:ext cx="79493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Two major advantages: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No vanishing gradient when x &gt; 0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Provides sparsity (regularization) since y = 0 when x &lt; 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331388" y="983807"/>
                <a:ext cx="1849508" cy="369332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max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⁡(0,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1388" y="983807"/>
                <a:ext cx="1849508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4918" t="-134921" r="-6885" b="-168254"/>
                </a:stretch>
              </a:blip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173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b="1" dirty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Activation function</a:t>
            </a:r>
            <a:endParaRPr lang="en-US" sz="2400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51176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733133-2518-FC44-9F28-F55F632D6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92" y="268555"/>
            <a:ext cx="11493416" cy="767276"/>
          </a:xfrm>
        </p:spPr>
        <p:txBody>
          <a:bodyPr/>
          <a:lstStyle/>
          <a:p>
            <a:r>
              <a:rPr lang="en-US" dirty="0"/>
              <a:t>Leaky </a:t>
            </a:r>
            <a:r>
              <a:rPr lang="en-US" dirty="0" err="1"/>
              <a:t>ReLU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1865526-2576-9D48-8163-D1D1A4649511}"/>
              </a:ext>
            </a:extLst>
          </p:cNvPr>
          <p:cNvSpPr txBox="1"/>
          <p:nvPr/>
        </p:nvSpPr>
        <p:spPr>
          <a:xfrm>
            <a:off x="1247992" y="5621490"/>
            <a:ext cx="1045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Tries to fix “dying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ReLU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” problem: derivative is non-zero everywhere.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Some people report success with this form of activation function, but the results are not always consistent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F2005167-558D-C44C-8C09-9C574AAC8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95" y="1554774"/>
            <a:ext cx="10858500" cy="4343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448934" y="939221"/>
                <a:ext cx="4051716" cy="738664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𝑦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0,</m:t>
                              </m:r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𝛼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min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(0,1)</m:t>
                          </m:r>
                        </m:e>
                      </m:func>
                    </m:oMath>
                  </m:oMathPara>
                </a14:m>
                <a:endParaRPr lang="en-US" sz="24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w</a:t>
                </a:r>
                <a:r>
                  <a:rPr 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here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charset="0"/>
                      </a:rPr>
                      <m:t>𝛼</m:t>
                    </m:r>
                  </m:oMath>
                </a14:m>
                <a:r>
                  <a:rPr lang="en-US" sz="2400" b="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takes a small value</a:t>
                </a:r>
                <a:endParaRPr lang="en-US" sz="24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8934" y="939221"/>
                <a:ext cx="4051716" cy="738664"/>
              </a:xfrm>
              <a:prstGeom prst="rect">
                <a:avLst/>
              </a:prstGeom>
              <a:blipFill rotWithShape="0">
                <a:blip r:embed="rId3"/>
                <a:stretch>
                  <a:fillRect b="-23577"/>
                </a:stretch>
              </a:blip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747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Generalized </a:t>
            </a:r>
            <a:r>
              <a:rPr lang="en-US" dirty="0" err="1"/>
              <a:t>ReLU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21026" y="1176132"/>
                <a:ext cx="8229600" cy="4864425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/>
                  <a:t>Generalization: For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&gt;0</m:t>
                    </m:r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, 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𝛼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𝛼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charset="0"/>
                                </a:rPr>
                                <m:t>min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{0,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}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21026" y="1176132"/>
                <a:ext cx="8229600" cy="4864425"/>
              </a:xfrm>
              <a:blipFill rotWithShape="0">
                <a:blip r:embed="rId2"/>
                <a:stretch>
                  <a:fillRect l="-1111" t="-10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620" y="2710761"/>
            <a:ext cx="6178343" cy="370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9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733133-2518-FC44-9F28-F55F632D6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92" y="268555"/>
            <a:ext cx="11493416" cy="767276"/>
          </a:xfrm>
        </p:spPr>
        <p:txBody>
          <a:bodyPr/>
          <a:lstStyle/>
          <a:p>
            <a:r>
              <a:rPr lang="en-US" dirty="0" err="1" smtClean="0"/>
              <a:t>softplus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1865526-2576-9D48-8163-D1D1A4649511}"/>
              </a:ext>
            </a:extLst>
          </p:cNvPr>
          <p:cNvSpPr txBox="1"/>
          <p:nvPr/>
        </p:nvSpPr>
        <p:spPr>
          <a:xfrm>
            <a:off x="1247992" y="5793767"/>
            <a:ext cx="1045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The logistic sigmoid function is a smooth approximation of the derivative of the rectifier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952517" y="1124200"/>
                <a:ext cx="2190405" cy="369332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𝑦</m:t>
                      </m:r>
                      <m:r>
                        <a:rPr lang="en-US" sz="240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(1+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4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2517" y="1124200"/>
                <a:ext cx="2190405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3591" r="-2210" b="-31746"/>
                </a:stretch>
              </a:blip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87" y="1601255"/>
            <a:ext cx="108585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43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Maxout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1" indent="0">
              <a:buNone/>
            </a:pPr>
            <a:r>
              <a:rPr lang="en-US" dirty="0"/>
              <a:t>Max of </a:t>
            </a:r>
            <a:r>
              <a:rPr lang="en-US" i="1" dirty="0">
                <a:latin typeface="Times New Roman"/>
                <a:cs typeface="Times New Roman"/>
              </a:rPr>
              <a:t>k</a:t>
            </a:r>
            <a:r>
              <a:rPr lang="en-US" dirty="0"/>
              <a:t> linear functions. Directly learn the activation function.</a:t>
            </a:r>
          </a:p>
          <a:p>
            <a:pPr marL="0" lvl="1" indent="0">
              <a:buNone/>
            </a:pPr>
            <a:endParaRPr lang="en-US" dirty="0"/>
          </a:p>
          <a:p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4373526" y="1860756"/>
                <a:ext cx="3246786" cy="531492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𝑔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)= </m:t>
                      </m:r>
                      <m:func>
                        <m:funcPr>
                          <m:ctrlPr>
                            <a:rPr lang="mr-IN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mr-IN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mr-IN" sz="2400" b="0" i="0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∈{1,…,</m:t>
                              </m:r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}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+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</m:func>
                    </m:oMath>
                  </m:oMathPara>
                </a14:m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3526" y="1860756"/>
                <a:ext cx="3246786" cy="531492"/>
              </a:xfrm>
              <a:prstGeom prst="rect">
                <a:avLst/>
              </a:prstGeom>
              <a:blipFill rotWithShape="0">
                <a:blip r:embed="rId2"/>
                <a:stretch>
                  <a:fillRect l="-1682" t="-94382" r="-2243" b="-91011"/>
                </a:stretch>
              </a:blip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66" y="2586199"/>
            <a:ext cx="7119668" cy="427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00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Swish: A Self-Gated Activation Function </a:t>
            </a: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4775056" y="983807"/>
                <a:ext cx="1946622" cy="369332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𝑔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𝜎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5056" y="983807"/>
                <a:ext cx="1946622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3106" t="-134921" r="-4658" b="-168254"/>
                </a:stretch>
              </a:blip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/>
          <p:cNvSpPr txBox="1">
            <a:spLocks/>
          </p:cNvSpPr>
          <p:nvPr/>
        </p:nvSpPr>
        <p:spPr>
          <a:xfrm>
            <a:off x="1181210" y="525942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4pPr>
            <a:lvl5pPr marL="2057317" indent="-228590" algn="l" defTabSz="457182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464646"/>
                </a:solidFill>
                <a:latin typeface="Karla"/>
                <a:ea typeface="+mn-ea"/>
                <a:cs typeface="Karla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buNone/>
            </a:pPr>
            <a:r>
              <a:rPr lang="en-US" sz="2000" dirty="0"/>
              <a:t>Currently, the most successful and widely-used activation function is the </a:t>
            </a:r>
            <a:r>
              <a:rPr lang="en-US" sz="2000" dirty="0" err="1"/>
              <a:t>ReLU</a:t>
            </a:r>
            <a:r>
              <a:rPr lang="en-US" sz="2000" dirty="0"/>
              <a:t>. Swish tends to work better than </a:t>
            </a:r>
            <a:r>
              <a:rPr lang="en-US" sz="2000" dirty="0" err="1"/>
              <a:t>ReLU</a:t>
            </a:r>
            <a:r>
              <a:rPr lang="en-US" sz="2000" dirty="0"/>
              <a:t> on deeper models across a number of challenging datasets.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3139"/>
            <a:ext cx="108585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6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661" y="0"/>
            <a:ext cx="62226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74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6" y="983807"/>
            <a:ext cx="10327008" cy="211114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800" dirty="0"/>
              <a:t>Anatomy of a NN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Design choices 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Activation function</a:t>
            </a:r>
            <a:endParaRPr lang="en-US" sz="2400" dirty="0">
              <a:solidFill>
                <a:srgbClr val="0000FF"/>
              </a:solidFill>
            </a:endParaRP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 function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Output units</a:t>
            </a:r>
          </a:p>
          <a:p>
            <a:pPr lvl="1">
              <a:spcAft>
                <a:spcPts val="1200"/>
              </a:spcAft>
              <a:buFont typeface="Arial" charset="0"/>
              <a:buChar char="•"/>
            </a:pPr>
            <a:r>
              <a:rPr lang="en-US" sz="2400" dirty="0"/>
              <a:t>Architecture</a:t>
            </a:r>
          </a:p>
          <a:p>
            <a:pPr>
              <a:spcAft>
                <a:spcPts val="12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298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35725" y="1166018"/>
                <a:ext cx="10772504" cy="4525963"/>
              </a:xfrm>
            </p:spPr>
            <p:txBody>
              <a:bodyPr>
                <a:noAutofit/>
              </a:bodyPr>
              <a:lstStyle/>
              <a:p>
                <a:r>
                  <a:rPr lang="en-US" sz="2400" b="1" dirty="0" smtClean="0">
                    <a:solidFill>
                      <a:schemeClr val="tx2"/>
                    </a:solidFill>
                  </a:rPr>
                  <a:t>Likelihood</a:t>
                </a:r>
                <a:r>
                  <a:rPr lang="en-US" sz="2400" b="0" dirty="0" smtClean="0">
                    <a:solidFill>
                      <a:schemeClr val="tx2"/>
                    </a:solidFill>
                  </a:rPr>
                  <a:t> </a:t>
                </a:r>
                <a:r>
                  <a:rPr lang="en-US" sz="2400" b="0" dirty="0" smtClean="0"/>
                  <a:t>for a given measurement: </a:t>
                </a:r>
                <a:endParaRPr lang="en-US" sz="2400" b="0" i="1" dirty="0" smtClean="0">
                  <a:latin typeface="Cambria Math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b="0" i="1" dirty="0" smtClean="0">
                  <a:latin typeface="Cambria Math" charset="0"/>
                </a:endParaRPr>
              </a:p>
              <a:p>
                <a:r>
                  <a:rPr lang="en-US" sz="2400" b="0" dirty="0" smtClean="0"/>
                  <a:t>Assume </a:t>
                </a:r>
                <a:r>
                  <a:rPr lang="en-US" sz="2400" b="1" dirty="0" smtClean="0">
                    <a:solidFill>
                      <a:schemeClr val="tx2"/>
                    </a:solidFill>
                  </a:rPr>
                  <a:t>independency</a:t>
                </a:r>
                <a:r>
                  <a:rPr lang="en-US" sz="2400" dirty="0" smtClean="0"/>
                  <a:t>, likelihood for all measurements: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charset="0"/>
                      </a:rPr>
                      <m:t> </m:t>
                    </m:r>
                  </m:oMath>
                </a14:m>
                <a:endParaRPr lang="en-US" sz="2400" b="0" i="0" dirty="0" smtClean="0">
                  <a:latin typeface="Cambria Math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𝐿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𝑋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𝑌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i="1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𝑌</m:t>
                          </m:r>
                        </m:e>
                        <m:e>
                          <m:r>
                            <a:rPr lang="en-US" sz="2400" i="1">
                              <a:latin typeface="Cambria Math" charset="0"/>
                            </a:rPr>
                            <m:t>𝑊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𝑋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∏"/>
                          <m:supHide m:val="on"/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sz="2400" i="1">
                              <a:latin typeface="Cambria Math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𝑊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;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sz="2400" b="0" i="1" dirty="0" smtClean="0">
                  <a:latin typeface="Cambria Math" charset="0"/>
                </a:endParaRPr>
              </a:p>
              <a:p>
                <a:r>
                  <a:rPr lang="en-US" sz="2400" b="1" dirty="0" smtClean="0">
                    <a:solidFill>
                      <a:schemeClr val="tx2"/>
                    </a:solidFill>
                    <a:latin typeface="Karla" charset="0"/>
                    <a:ea typeface="Karla" charset="0"/>
                    <a:cs typeface="Karla" charset="0"/>
                  </a:rPr>
                  <a:t>Maximize </a:t>
                </a:r>
                <a:r>
                  <a:rPr lang="en-US" sz="2400" dirty="0" smtClean="0">
                    <a:latin typeface="Karla" charset="0"/>
                    <a:ea typeface="Karla" charset="0"/>
                    <a:cs typeface="Karla" charset="0"/>
                  </a:rPr>
                  <a:t>the likelihood, or equivalently maximize the log-likelihood:</a:t>
                </a:r>
                <a:endParaRPr lang="en-US" sz="2400" b="0" dirty="0" smtClean="0">
                  <a:latin typeface="Karla" charset="0"/>
                  <a:ea typeface="Karla" charset="0"/>
                  <a:cs typeface="Karla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𝐿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𝑋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)=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func>
                                <m:func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latin typeface="Cambria Math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𝑊</m:t>
                                      </m:r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;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</m:nary>
                        </m:e>
                      </m:func>
                    </m:oMath>
                  </m:oMathPara>
                </a14:m>
                <a:endParaRPr lang="en-US" sz="2400" i="1" dirty="0" smtClean="0">
                  <a:latin typeface="Cambria Math" charset="0"/>
                </a:endParaRPr>
              </a:p>
              <a:p>
                <a:r>
                  <a:rPr lang="en-US" sz="2400" b="0" dirty="0" smtClean="0">
                    <a:latin typeface="Cambria Math" charset="0"/>
                  </a:rPr>
                  <a:t>Turn this into a </a:t>
                </a:r>
                <a:r>
                  <a:rPr lang="en-US" sz="2400" b="1" dirty="0" smtClean="0">
                    <a:solidFill>
                      <a:schemeClr val="tx2"/>
                    </a:solidFill>
                    <a:latin typeface="Cambria Math" charset="0"/>
                  </a:rPr>
                  <a:t>loss function</a:t>
                </a:r>
                <a:r>
                  <a:rPr lang="en-US" sz="2400" b="0" dirty="0" smtClean="0">
                    <a:latin typeface="Cambria Math" charset="0"/>
                  </a:rPr>
                  <a:t>: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ℒ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𝑊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𝑋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, 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𝑌</m:t>
                          </m:r>
                        </m:e>
                      </m:d>
                      <m:r>
                        <a:rPr lang="en-US" sz="2400" i="1">
                          <a:latin typeface="Cambria Math" charset="0"/>
                        </a:rPr>
                        <m:t>=−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𝐿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𝑋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5725" y="1166018"/>
                <a:ext cx="10772504" cy="4525963"/>
              </a:xfrm>
              <a:blipFill rotWithShape="0">
                <a:blip r:embed="rId2"/>
                <a:stretch>
                  <a:fillRect l="-849" t="-1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067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35725" y="1166018"/>
                <a:ext cx="10772504" cy="4525963"/>
              </a:xfrm>
            </p:spPr>
            <p:txBody>
              <a:bodyPr>
                <a:no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sz="2400" dirty="0" smtClean="0"/>
                  <a:t>Do not need to design separate loss functions if we follow this simple procedure</a:t>
                </a:r>
                <a:endParaRPr lang="en-US" sz="2400" dirty="0"/>
              </a:p>
              <a:p>
                <a:pPr>
                  <a:spcAft>
                    <a:spcPts val="600"/>
                  </a:spcAft>
                </a:pPr>
                <a:r>
                  <a:rPr lang="en-US" sz="2400" b="1" dirty="0" smtClean="0">
                    <a:solidFill>
                      <a:schemeClr val="tx2">
                        <a:lumMod val="75000"/>
                      </a:schemeClr>
                    </a:solidFill>
                  </a:rPr>
                  <a:t>Examples: </a:t>
                </a:r>
              </a:p>
              <a:p>
                <a:pPr marL="342900" indent="-34290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 smtClean="0"/>
                  <a:t>Distribution is </a:t>
                </a:r>
                <a:r>
                  <a:rPr lang="en-US" sz="2400" b="1" dirty="0" smtClean="0">
                    <a:solidFill>
                      <a:schemeClr val="accent3">
                        <a:lumMod val="50000"/>
                      </a:schemeClr>
                    </a:solidFill>
                  </a:rPr>
                  <a:t>Normal</a:t>
                </a:r>
                <a:r>
                  <a:rPr lang="en-US" sz="2400" dirty="0" smtClean="0">
                    <a:solidFill>
                      <a:schemeClr val="accent3">
                        <a:lumMod val="50000"/>
                      </a:schemeClr>
                    </a:solidFill>
                  </a:rPr>
                  <a:t> </a:t>
                </a:r>
                <a:r>
                  <a:rPr lang="en-US" sz="2400" dirty="0" smtClean="0"/>
                  <a:t>then likelihood is:</a:t>
                </a:r>
              </a:p>
              <a:p>
                <a:pPr algn="ctr"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sz="2400" i="1">
                              <a:latin typeface="Cambria Math" charset="0"/>
                            </a:rPr>
                            <m:t>𝑊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</a:rPr>
                            <m:t>√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i="1">
                                  <a:latin typeface="Cambria Math" charset="0"/>
                                </a:rPr>
                                <m:t>𝜎</m:t>
                              </m:r>
                            </m:e>
                          </m:d>
                        </m:den>
                      </m:f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sz="24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latin typeface="Cambria Math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𝜎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^2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400" i="1" dirty="0">
                  <a:latin typeface="Cambria Math" charset="0"/>
                </a:endParaRPr>
              </a:p>
              <a:p>
                <a:pPr algn="ctr">
                  <a:spcAft>
                    <a:spcPts val="600"/>
                  </a:spcAft>
                </a:pPr>
                <a:r>
                  <a:rPr lang="en-US" sz="2400" dirty="0" smtClean="0"/>
                  <a:t>	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ℒ</m:t>
                    </m:r>
                    <m:d>
                      <m:dPr>
                        <m:ctrlPr>
                          <a:rPr lang="en-US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𝑊</m:t>
                        </m:r>
                        <m:r>
                          <a:rPr lang="en-US" sz="2400" i="1">
                            <a:latin typeface="Cambria Math" charset="0"/>
                          </a:rPr>
                          <m:t>;</m:t>
                        </m:r>
                        <m:r>
                          <a:rPr lang="en-US" sz="2400" i="1">
                            <a:latin typeface="Cambria Math" charset="0"/>
                          </a:rPr>
                          <m:t>𝑋</m:t>
                        </m:r>
                        <m:r>
                          <a:rPr lang="en-US" sz="2400" i="1">
                            <a:latin typeface="Cambria Math" charset="0"/>
                          </a:rPr>
                          <m:t>, </m:t>
                        </m:r>
                        <m:r>
                          <a:rPr lang="en-US" sz="2400" i="1">
                            <a:latin typeface="Cambria Math" charset="0"/>
                          </a:rPr>
                          <m:t>𝑌</m:t>
                        </m:r>
                      </m:e>
                    </m:d>
                    <m:r>
                      <a:rPr lang="en-US" sz="2400" b="0" i="0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sz="24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2400" b="0" i="1" smtClean="0">
                                            <a:latin typeface="Cambria Math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2400" b="0" i="1" smtClean="0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sz="2400" dirty="0" smtClean="0"/>
              </a:p>
              <a:p>
                <a:pPr marL="342900" indent="-34290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/>
                  <a:t>Distribution is </a:t>
                </a:r>
                <a:r>
                  <a:rPr lang="en-US" sz="2400" b="1" dirty="0" err="1" smtClean="0">
                    <a:solidFill>
                      <a:schemeClr val="accent3">
                        <a:lumMod val="50000"/>
                      </a:schemeClr>
                    </a:solidFill>
                  </a:rPr>
                  <a:t>Bernouli</a:t>
                </a:r>
                <a:r>
                  <a:rPr lang="en-US" sz="2400" dirty="0" smtClean="0">
                    <a:solidFill>
                      <a:schemeClr val="accent3">
                        <a:lumMod val="50000"/>
                      </a:schemeClr>
                    </a:solidFill>
                  </a:rPr>
                  <a:t> </a:t>
                </a:r>
                <a:r>
                  <a:rPr lang="en-US" sz="2400" dirty="0" smtClean="0"/>
                  <a:t>then </a:t>
                </a:r>
                <a:r>
                  <a:rPr lang="en-US" sz="2400" dirty="0"/>
                  <a:t>likelihood is:</a:t>
                </a:r>
              </a:p>
              <a:p>
                <a:pPr algn="ctr"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sz="2400" i="1">
                              <a:latin typeface="Cambria Math" charset="0"/>
                            </a:rPr>
                            <m:t>𝑊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p>
                      </m:sSubSup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US" sz="2400" i="1" dirty="0">
                  <a:latin typeface="Cambria Math" charset="0"/>
                </a:endParaRPr>
              </a:p>
              <a:p>
                <a:pPr algn="ctr">
                  <a:spcAft>
                    <a:spcPts val="600"/>
                  </a:spcAft>
                </a:pPr>
                <a:r>
                  <a:rPr lang="en-US" sz="2400" dirty="0"/>
                  <a:t>	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ℒ</m:t>
                    </m:r>
                    <m:d>
                      <m:dPr>
                        <m:ctrlPr>
                          <a:rPr lang="en-US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𝑊</m:t>
                        </m:r>
                        <m:r>
                          <a:rPr lang="en-US" sz="2400" i="1">
                            <a:latin typeface="Cambria Math" charset="0"/>
                          </a:rPr>
                          <m:t>;</m:t>
                        </m:r>
                        <m:r>
                          <a:rPr lang="en-US" sz="2400" i="1">
                            <a:latin typeface="Cambria Math" charset="0"/>
                          </a:rPr>
                          <m:t>𝑋</m:t>
                        </m:r>
                        <m:r>
                          <a:rPr lang="en-US" sz="2400" i="1">
                            <a:latin typeface="Cambria Math" charset="0"/>
                          </a:rPr>
                          <m:t>, </m:t>
                        </m:r>
                        <m:r>
                          <a:rPr lang="en-US" sz="2400" i="1">
                            <a:latin typeface="Cambria Math" charset="0"/>
                          </a:rPr>
                          <m:t>𝑌</m:t>
                        </m:r>
                      </m:e>
                    </m:d>
                    <m:r>
                      <a:rPr lang="en-US" sz="2400">
                        <a:latin typeface="Cambria Math" charset="0"/>
                      </a:rPr>
                      <m:t>=</m:t>
                    </m:r>
                    <m:r>
                      <a:rPr lang="en-US" sz="2400" b="0" i="0" smtClean="0">
                        <a:latin typeface="Cambria Math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d>
                          <m:dPr>
                            <m:begChr m:val="["/>
                            <m:endChr m:val="]"/>
                            <m:ctrlPr>
                              <a:rPr lang="mr-IN" sz="24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charset="0"/>
                                  </a:rPr>
                                  <m:t>log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func>
                            <m:r>
                              <a:rPr lang="en-US" sz="240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(1−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</a:rPr>
                              <m:t>)</m:t>
                            </m:r>
                            <m:func>
                              <m:func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(1−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func>
                          </m:e>
                        </m:d>
                        <m:r>
                          <a:rPr lang="en-US" sz="2400" b="0" i="1" smtClean="0">
                            <a:latin typeface="Cambria Math" charset="0"/>
                          </a:rPr>
                          <m:t> </m:t>
                        </m:r>
                      </m:e>
                    </m:nary>
                  </m:oMath>
                </a14:m>
                <a:endParaRPr lang="en-US" sz="24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5725" y="1166018"/>
                <a:ext cx="10772504" cy="4525963"/>
              </a:xfrm>
              <a:blipFill rotWithShape="0">
                <a:blip r:embed="rId2"/>
                <a:stretch>
                  <a:fillRect l="-849" t="-1077" b="-255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9836519" y="3428999"/>
                <a:ext cx="110158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1">
                          <a:solidFill>
                            <a:srgbClr val="C00000"/>
                          </a:solidFill>
                          <a:latin typeface="Cambria Math" charset="0"/>
                          <a:ea typeface="Karla" charset="0"/>
                          <a:cs typeface="Karla" charset="0"/>
                        </a:rPr>
                        <m:t>𝐌𝐒𝐄</m:t>
                      </m:r>
                    </m:oMath>
                  </m:oMathPara>
                </a14:m>
                <a:endParaRPr lang="en-US" sz="3200" b="1" dirty="0">
                  <a:solidFill>
                    <a:srgbClr val="C00000"/>
                  </a:solidFill>
                  <a:latin typeface="Karla" charset="0"/>
                  <a:ea typeface="Karla" charset="0"/>
                  <a:cs typeface="Karla" charset="0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36519" y="3428999"/>
                <a:ext cx="1101584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8518626" y="4742482"/>
            <a:ext cx="3737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mtClean="0">
                <a:solidFill>
                  <a:srgbClr val="C00000"/>
                </a:solidFill>
              </a:rPr>
              <a:t>Binary Cross-Entropy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93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35725" y="1166018"/>
                <a:ext cx="10772504" cy="4525963"/>
              </a:xfrm>
            </p:spPr>
            <p:txBody>
              <a:bodyPr>
                <a:noAutofit/>
              </a:bodyPr>
              <a:lstStyle/>
              <a:p>
                <a:pPr>
                  <a:spcAft>
                    <a:spcPts val="600"/>
                  </a:spcAft>
                </a:pPr>
                <a:endParaRPr lang="en-US" sz="2400" dirty="0" smtClean="0"/>
              </a:p>
              <a:p>
                <a:pPr marL="342900" indent="-342900">
                  <a:spcAft>
                    <a:spcPts val="600"/>
                  </a:spcAft>
                  <a:buFont typeface="Arial" charset="0"/>
                  <a:buChar char="•"/>
                </a:pPr>
                <a:r>
                  <a:rPr lang="en-US" sz="2400" dirty="0"/>
                  <a:t>Distribution is </a:t>
                </a:r>
                <a:r>
                  <a:rPr lang="en-US" sz="2400" b="1" dirty="0" err="1" smtClean="0">
                    <a:solidFill>
                      <a:schemeClr val="accent3">
                        <a:lumMod val="50000"/>
                      </a:schemeClr>
                    </a:solidFill>
                  </a:rPr>
                  <a:t>Multinouli</a:t>
                </a:r>
                <a:r>
                  <a:rPr lang="en-US" sz="2400" b="1" dirty="0" smtClean="0">
                    <a:solidFill>
                      <a:schemeClr val="accent3">
                        <a:lumMod val="50000"/>
                      </a:schemeClr>
                    </a:solidFill>
                  </a:rPr>
                  <a:t>, </a:t>
                </a:r>
                <a:r>
                  <a:rPr lang="en-US" sz="2400" dirty="0" smtClean="0"/>
                  <a:t>then </a:t>
                </a:r>
                <a:r>
                  <a:rPr lang="en-US" sz="2400" dirty="0"/>
                  <a:t>likelihood is:</a:t>
                </a:r>
              </a:p>
              <a:p>
                <a:pPr algn="ctr"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sz="2400" i="1">
                              <a:latin typeface="Cambria Math" charset="0"/>
                            </a:rPr>
                            <m:t>𝑊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∏"/>
                          <m:supHide m:val="on"/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 charset="0"/>
                            </a:rPr>
                            <m:t>𝑘</m:t>
                          </m:r>
                        </m:sub>
                        <m:sup/>
                        <m:e>
                          <m:r>
                            <a:rPr lang="en-US" sz="2400" i="1">
                              <a:latin typeface="Cambria Math" charset="0"/>
                            </a:rPr>
                            <m:t>𝑝</m:t>
                          </m:r>
                        </m:e>
                      </m:nary>
                      <m:sSup>
                        <m:sSup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𝑘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𝕀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charset="0"/>
                            </a:rPr>
                            <m:t>=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sz="2400" i="1" dirty="0">
                  <a:latin typeface="Cambria Math" charset="0"/>
                </a:endParaRPr>
              </a:p>
              <a:p>
                <a:pPr algn="ctr">
                  <a:spcAft>
                    <a:spcPts val="600"/>
                  </a:spcAft>
                </a:pPr>
                <a:r>
                  <a:rPr lang="en-US" sz="2400" dirty="0"/>
                  <a:t>	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ℒ</m:t>
                    </m:r>
                    <m:d>
                      <m:dPr>
                        <m:ctrlPr>
                          <a:rPr lang="en-US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charset="0"/>
                          </a:rPr>
                          <m:t>𝑊</m:t>
                        </m:r>
                        <m:r>
                          <a:rPr lang="en-US" sz="2400" i="1">
                            <a:latin typeface="Cambria Math" charset="0"/>
                          </a:rPr>
                          <m:t>;</m:t>
                        </m:r>
                        <m:r>
                          <a:rPr lang="en-US" sz="2400" i="1">
                            <a:latin typeface="Cambria Math" charset="0"/>
                          </a:rPr>
                          <m:t>𝑋</m:t>
                        </m:r>
                        <m:r>
                          <a:rPr lang="en-US" sz="2400" i="1">
                            <a:latin typeface="Cambria Math" charset="0"/>
                          </a:rPr>
                          <m:t>, </m:t>
                        </m:r>
                        <m:r>
                          <a:rPr lang="en-US" sz="2400" i="1">
                            <a:latin typeface="Cambria Math" charset="0"/>
                          </a:rPr>
                          <m:t>𝑌</m:t>
                        </m:r>
                      </m:e>
                    </m:d>
                    <m:r>
                      <a:rPr lang="en-US" sz="2400">
                        <a:latin typeface="Cambria Math" charset="0"/>
                      </a:rPr>
                      <m:t>=</m:t>
                    </m:r>
                    <m:r>
                      <a:rPr lang="en-US" sz="2400" b="0" i="0" smtClean="0">
                        <a:latin typeface="Cambria Math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sz="2400" b="0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sz="2400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  <m:sup/>
                          <m:e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𝕀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𝑘</m:t>
                                </m:r>
                              </m:e>
                            </m:d>
                            <m:func>
                              <m:funcPr>
                                <m:ctrlPr>
                                  <a:rPr lang="en-US" sz="2400" b="0" i="1" smtClean="0">
                                    <a:latin typeface="Cambria Math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400" b="0" i="0" smtClean="0">
                                    <a:latin typeface="Cambria Math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𝑝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func>
                            <m:r>
                              <a:rPr lang="mr-IN" sz="2400" i="1" smtClean="0">
                                <a:latin typeface="Cambria Math" charset="0"/>
                              </a:rPr>
                              <m:t> </m:t>
                            </m:r>
                          </m:e>
                        </m:nary>
                      </m:e>
                    </m:nary>
                  </m:oMath>
                </a14:m>
                <a:endParaRPr lang="en-US" sz="2400" dirty="0" smtClean="0"/>
              </a:p>
              <a:p>
                <a:pPr>
                  <a:spcAft>
                    <a:spcPts val="600"/>
                  </a:spcAft>
                </a:pPr>
                <a:r>
                  <a:rPr lang="en-US" sz="2400" dirty="0"/>
                  <a:t>w</a:t>
                </a:r>
                <a:r>
                  <a:rPr lang="en-US" sz="2400" dirty="0" smtClean="0"/>
                  <a:t>here k is the class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𝕀</m:t>
                    </m:r>
                    <m:r>
                      <a:rPr lang="en-US" sz="24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=</m:t>
                    </m:r>
                    <m:r>
                      <a:rPr lang="en-US" sz="2400" i="1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 sz="2400" dirty="0" smtClean="0"/>
                  <a:t>) is the indicator function.</a:t>
                </a:r>
              </a:p>
              <a:p>
                <a:pPr>
                  <a:spcAft>
                    <a:spcPts val="600"/>
                  </a:spcAft>
                </a:pPr>
                <a:endParaRPr lang="en-US" sz="2400" b="1" dirty="0" smtClean="0">
                  <a:solidFill>
                    <a:schemeClr val="tx2">
                      <a:lumMod val="75000"/>
                    </a:schemeClr>
                  </a:solidFill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sz="2400" b="1" dirty="0" smtClean="0">
                    <a:solidFill>
                      <a:schemeClr val="tx2">
                        <a:lumMod val="75000"/>
                      </a:schemeClr>
                    </a:solidFill>
                  </a:rPr>
                  <a:t>Question:</a:t>
                </a:r>
                <a:r>
                  <a:rPr lang="en-US" sz="2400" dirty="0" smtClean="0"/>
                  <a:t> How do we know what distribution to use?</a:t>
                </a:r>
              </a:p>
              <a:p>
                <a:pPr>
                  <a:spcAft>
                    <a:spcPts val="600"/>
                  </a:spcAft>
                </a:pPr>
                <a:endParaRPr lang="en-US" sz="24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5725" y="1166018"/>
                <a:ext cx="10772504" cy="4525963"/>
              </a:xfrm>
              <a:blipFill rotWithShape="0">
                <a:blip r:embed="rId2"/>
                <a:stretch>
                  <a:fillRect l="-8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8858749" y="2433234"/>
            <a:ext cx="2549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C00000"/>
                </a:solidFill>
              </a:rPr>
              <a:t>Cross-Entropy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096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5009320" y="2514600"/>
            <a:ext cx="1828800" cy="182880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326295" y="3429000"/>
            <a:ext cx="156375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977269" y="3429000"/>
            <a:ext cx="156375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908850" y="3110107"/>
            <a:ext cx="278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mbria Math" charset="0"/>
                <a:ea typeface="Cambria Math" charset="0"/>
                <a:cs typeface="Cambria Math" charset="0"/>
              </a:rPr>
              <a:t>X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541026" y="3136612"/>
            <a:ext cx="278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mbria Math" charset="0"/>
                <a:ea typeface="Cambria Math" charset="0"/>
                <a:cs typeface="Cambria Math" charset="0"/>
              </a:rPr>
              <a:t>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510831" y="1579734"/>
            <a:ext cx="1074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Karla" charset="0"/>
                <a:ea typeface="Karla" charset="0"/>
                <a:cs typeface="Karla" charset="0"/>
              </a:rPr>
              <a:t>input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47894" y="1364290"/>
            <a:ext cx="13516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Karla" charset="0"/>
                <a:ea typeface="Karla" charset="0"/>
                <a:cs typeface="Karla" charset="0"/>
              </a:rPr>
              <a:t>neuron</a:t>
            </a:r>
          </a:p>
          <a:p>
            <a:pPr algn="ctr"/>
            <a:r>
              <a:rPr lang="en-US" sz="2800" dirty="0">
                <a:latin typeface="Karla" charset="0"/>
                <a:ea typeface="Karla" charset="0"/>
                <a:cs typeface="Karla" charset="0"/>
              </a:rPr>
              <a:t>node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91648" y="1579733"/>
            <a:ext cx="12987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Karla" charset="0"/>
                <a:ea typeface="Karla" charset="0"/>
                <a:cs typeface="Karla" charset="0"/>
              </a:rPr>
              <a:t>output</a:t>
            </a:r>
            <a:endParaRPr lang="en-US" sz="28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66282" y="3102260"/>
            <a:ext cx="314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24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Choices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Activation function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Loss function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 units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Architecture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Optimizer</a:t>
            </a:r>
          </a:p>
        </p:txBody>
      </p:sp>
    </p:spTree>
    <p:extLst>
      <p:ext uri="{BB962C8B-B14F-4D97-AF65-F5344CB8AC3E}">
        <p14:creationId xmlns:p14="http://schemas.microsoft.com/office/powerpoint/2010/main" val="145601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768739"/>
              </p:ext>
            </p:extLst>
          </p:nvPr>
        </p:nvGraphicFramePr>
        <p:xfrm>
          <a:off x="1746035" y="2316480"/>
          <a:ext cx="8904035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089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7726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892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089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Loss </a:t>
                      </a:r>
                      <a:r>
                        <a:rPr lang="en-US" baseline="0" dirty="0" smtClean="0"/>
                        <a:t>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48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346478"/>
              </p:ext>
            </p:extLst>
          </p:nvPr>
        </p:nvGraphicFramePr>
        <p:xfrm>
          <a:off x="1746035" y="2316480"/>
          <a:ext cx="8904035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089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7726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892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089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Loss </a:t>
                      </a:r>
                      <a:r>
                        <a:rPr lang="en-US" baseline="0" dirty="0" smtClean="0"/>
                        <a:t>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Bernoulli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753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731885"/>
              </p:ext>
            </p:extLst>
          </p:nvPr>
        </p:nvGraphicFramePr>
        <p:xfrm>
          <a:off x="1746035" y="2316480"/>
          <a:ext cx="8904035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089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7726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892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089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Loss </a:t>
                      </a:r>
                      <a:r>
                        <a:rPr lang="en-US" baseline="0" dirty="0" smtClean="0"/>
                        <a:t>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Bernoulli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1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Binary</a:t>
                      </a:r>
                      <a:r>
                        <a:rPr lang="en-US" baseline="0" dirty="0" smtClean="0"/>
                        <a:t> Cross Entropy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130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4520084"/>
              </p:ext>
            </p:extLst>
          </p:nvPr>
        </p:nvGraphicFramePr>
        <p:xfrm>
          <a:off x="1746035" y="2316480"/>
          <a:ext cx="8904035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089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7726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892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089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Loss </a:t>
                      </a:r>
                      <a:r>
                        <a:rPr lang="en-US" baseline="0" dirty="0" smtClean="0"/>
                        <a:t>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Bernoulli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1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Binary</a:t>
                      </a:r>
                      <a:r>
                        <a:rPr lang="en-US" baseline="0" dirty="0" smtClean="0"/>
                        <a:t> Cross Entropy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9252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unit for binary classification 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41849" y="2133903"/>
            <a:ext cx="46838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charset="0"/>
                <a:ea typeface="Cambria Math" charset="0"/>
                <a:cs typeface="Cambria Math" charset="0"/>
              </a:rPr>
              <a:t>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359194" y="5991740"/>
                <a:ext cx="5022850" cy="706219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400" b="0" i="1" smtClean="0">
                          <a:latin typeface="Cambria Math" charset="0"/>
                        </a:rPr>
                        <m:t>⟹</m:t>
                      </m:r>
                      <m:r>
                        <a:rPr lang="en-US" sz="2400" i="1">
                          <a:latin typeface="Cambria Math" charset="0"/>
                        </a:rPr>
                        <m:t>𝜙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latin typeface="Cambria Math" charset="0"/>
                        </a:rPr>
                        <m:t>⟹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=1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𝜙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)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400" i="1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9194" y="5991740"/>
                <a:ext cx="5022850" cy="70621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4342693" y="4755024"/>
                <a:ext cx="93192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charset="0"/>
                        </a:rPr>
                        <m:t>𝜙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2693" y="4755024"/>
                <a:ext cx="931922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1307"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8263173" y="4654302"/>
                <a:ext cx="2663230" cy="5665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0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accPr>
                        <m:e>
                          <m:r>
                            <a:rPr lang="en-US" sz="3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sz="3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3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P</m:t>
                      </m:r>
                      <m:r>
                        <a:rPr lang="en-US" sz="3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3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y</m:t>
                      </m:r>
                      <m:r>
                        <a:rPr lang="en-US" sz="3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=1)</m:t>
                      </m:r>
                    </m:oMath>
                  </m:oMathPara>
                </a14:m>
                <a:endParaRPr lang="en-US" sz="3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3173" y="4654302"/>
                <a:ext cx="2663230" cy="56650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/>
          <p:cNvGrpSpPr/>
          <p:nvPr/>
        </p:nvGrpSpPr>
        <p:grpSpPr>
          <a:xfrm>
            <a:off x="2529504" y="4325887"/>
            <a:ext cx="4439291" cy="1365070"/>
            <a:chOff x="2855952" y="2266407"/>
            <a:chExt cx="5963370" cy="1828800"/>
          </a:xfrm>
        </p:grpSpPr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5009320" y="2266407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2855952" y="3167743"/>
              <a:ext cx="2034099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977269" y="3167743"/>
              <a:ext cx="1285411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8541026" y="2787852"/>
              <a:ext cx="278296" cy="783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sp>
        <p:nvSpPr>
          <p:cNvPr id="25" name="Oval 24"/>
          <p:cNvSpPr>
            <a:spLocks noChangeAspect="1"/>
          </p:cNvSpPr>
          <p:nvPr/>
        </p:nvSpPr>
        <p:spPr>
          <a:xfrm>
            <a:off x="6688974" y="4298792"/>
            <a:ext cx="1361407" cy="13650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402223" y="3623989"/>
            <a:ext cx="1992784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OUTPUT UNIT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/>
              <p:cNvSpPr/>
              <p:nvPr/>
            </p:nvSpPr>
            <p:spPr>
              <a:xfrm>
                <a:off x="6901766" y="4706646"/>
                <a:ext cx="91371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𝜎</m:t>
                      </m:r>
                      <m:r>
                        <a:rPr lang="en-US" sz="2400" b="0" i="1" smtClean="0">
                          <a:latin typeface="Cambria Math" charset="0"/>
                        </a:rPr>
                        <m:t>(</m:t>
                      </m:r>
                      <m:r>
                        <a:rPr lang="en-US" sz="2400" i="1">
                          <a:latin typeface="Cambria Math" charset="0"/>
                        </a:rPr>
                        <m:t>𝜙</m:t>
                      </m:r>
                      <m:r>
                        <a:rPr lang="en-US" sz="24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766" y="4706646"/>
                <a:ext cx="913712" cy="461665"/>
              </a:xfrm>
              <a:prstGeom prst="rect">
                <a:avLst/>
              </a:prstGeom>
              <a:blipFill rotWithShape="0">
                <a:blip r:embed="rId5"/>
                <a:stretch>
                  <a:fillRect r="-2000"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/>
          <p:cNvGrpSpPr/>
          <p:nvPr/>
        </p:nvGrpSpPr>
        <p:grpSpPr>
          <a:xfrm>
            <a:off x="2576192" y="1232582"/>
            <a:ext cx="5154651" cy="2556588"/>
            <a:chOff x="2918313" y="1588957"/>
            <a:chExt cx="7072303" cy="3507699"/>
          </a:xfrm>
        </p:grpSpPr>
        <p:sp>
          <p:nvSpPr>
            <p:cNvPr id="26" name="Rectangle 25"/>
            <p:cNvSpPr/>
            <p:nvPr/>
          </p:nvSpPr>
          <p:spPr>
            <a:xfrm>
              <a:off x="8911324" y="2610417"/>
              <a:ext cx="1079292" cy="1457611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745522" y="1588957"/>
              <a:ext cx="1079292" cy="350769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392118" y="1588957"/>
              <a:ext cx="1079292" cy="350769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551699" y="1792586"/>
              <a:ext cx="706970" cy="3029897"/>
              <a:chOff x="4551699" y="1792586"/>
              <a:chExt cx="706970" cy="3029897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4554581" y="179258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4554237" y="256967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4552043" y="333922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4551699" y="411631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6950047" y="1774480"/>
              <a:ext cx="720561" cy="3029897"/>
              <a:chOff x="4534281" y="1792586"/>
              <a:chExt cx="720561" cy="3029897"/>
            </a:xfrm>
          </p:grpSpPr>
          <p:sp>
            <p:nvSpPr>
              <p:cNvPr id="70" name="Oval 69"/>
              <p:cNvSpPr/>
              <p:nvPr/>
            </p:nvSpPr>
            <p:spPr>
              <a:xfrm>
                <a:off x="4541519" y="179258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4550754" y="256967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4543334" y="333922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4534281" y="411631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>
              <a:stCxn id="61" idx="6"/>
            </p:cNvCxnSpPr>
            <p:nvPr/>
          </p:nvCxnSpPr>
          <p:spPr>
            <a:xfrm>
              <a:off x="5258669" y="2145671"/>
              <a:ext cx="1702625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61" idx="6"/>
            </p:cNvCxnSpPr>
            <p:nvPr/>
          </p:nvCxnSpPr>
          <p:spPr>
            <a:xfrm>
              <a:off x="5258669" y="2145671"/>
              <a:ext cx="1707851" cy="75898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61" idx="6"/>
            </p:cNvCxnSpPr>
            <p:nvPr/>
          </p:nvCxnSpPr>
          <p:spPr>
            <a:xfrm>
              <a:off x="5258669" y="2145671"/>
              <a:ext cx="1691378" cy="230562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61" idx="6"/>
            </p:cNvCxnSpPr>
            <p:nvPr/>
          </p:nvCxnSpPr>
          <p:spPr>
            <a:xfrm>
              <a:off x="5258669" y="2145671"/>
              <a:ext cx="1700431" cy="152853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5258325" y="2922761"/>
              <a:ext cx="1700775" cy="75144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5258325" y="2922761"/>
              <a:ext cx="1691722" cy="152853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V="1">
              <a:off x="5258325" y="2904655"/>
              <a:ext cx="1708195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V="1">
              <a:off x="5258325" y="2904655"/>
              <a:ext cx="1708195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 flipV="1">
              <a:off x="5256131" y="2127565"/>
              <a:ext cx="1701154" cy="156474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V="1">
              <a:off x="5256131" y="2904655"/>
              <a:ext cx="1710389" cy="78765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V="1">
              <a:off x="5256131" y="3674202"/>
              <a:ext cx="1702969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5256131" y="3692308"/>
              <a:ext cx="1693916" cy="75898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V="1">
              <a:off x="5255787" y="4451292"/>
              <a:ext cx="1694260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flipV="1">
              <a:off x="5255787" y="3674202"/>
              <a:ext cx="1703313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5255787" y="2904655"/>
              <a:ext cx="1710733" cy="156474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V="1">
              <a:off x="5255787" y="2127565"/>
              <a:ext cx="1701498" cy="234183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endCxn id="61" idx="2"/>
            </p:cNvCxnSpPr>
            <p:nvPr/>
          </p:nvCxnSpPr>
          <p:spPr>
            <a:xfrm flipV="1">
              <a:off x="2935102" y="2145671"/>
              <a:ext cx="1619479" cy="706457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>
              <a:off x="2935102" y="2852128"/>
              <a:ext cx="1619135" cy="7063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2935102" y="2852128"/>
              <a:ext cx="1616941" cy="84018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2935102" y="2852128"/>
              <a:ext cx="1616597" cy="161727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Oval 58"/>
            <p:cNvSpPr/>
            <p:nvPr/>
          </p:nvSpPr>
          <p:spPr>
            <a:xfrm>
              <a:off x="2925958" y="2847556"/>
              <a:ext cx="9144" cy="914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2918313" y="3735599"/>
              <a:ext cx="9144" cy="914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Arrow Connector 60"/>
            <p:cNvCxnSpPr>
              <a:endCxn id="61" idx="2"/>
            </p:cNvCxnSpPr>
            <p:nvPr/>
          </p:nvCxnSpPr>
          <p:spPr>
            <a:xfrm flipV="1">
              <a:off x="2927457" y="2145671"/>
              <a:ext cx="1627124" cy="159450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2927457" y="2922761"/>
              <a:ext cx="1626780" cy="81741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2927457" y="3692308"/>
              <a:ext cx="1624586" cy="4786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2927457" y="3740171"/>
              <a:ext cx="1550269" cy="71112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/>
            <p:cNvSpPr/>
            <p:nvPr/>
          </p:nvSpPr>
          <p:spPr>
            <a:xfrm>
              <a:off x="9098926" y="2986138"/>
              <a:ext cx="704088" cy="706170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>
              <a:off x="7678028" y="2145671"/>
              <a:ext cx="1420898" cy="119355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7670608" y="2904655"/>
              <a:ext cx="1428318" cy="434568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7663188" y="3339223"/>
              <a:ext cx="1435738" cy="33497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V="1">
              <a:off x="7654135" y="3339223"/>
              <a:ext cx="1444791" cy="111206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TextBox 77"/>
          <p:cNvSpPr txBox="1"/>
          <p:nvPr/>
        </p:nvSpPr>
        <p:spPr>
          <a:xfrm>
            <a:off x="1941848" y="4654302"/>
            <a:ext cx="468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charset="0"/>
                <a:ea typeface="Cambria Math" charset="0"/>
                <a:cs typeface="Cambria Math" charset="0"/>
              </a:rPr>
              <a:t>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8382044" y="2209706"/>
                <a:ext cx="2663230" cy="5665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0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accPr>
                        <m:e>
                          <m:r>
                            <a:rPr lang="en-US" sz="3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sz="3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3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P</m:t>
                      </m:r>
                      <m:r>
                        <a:rPr lang="en-US" sz="3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3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y</m:t>
                      </m:r>
                      <m:r>
                        <a:rPr lang="en-US" sz="3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=1)</m:t>
                      </m:r>
                    </m:oMath>
                  </m:oMathPara>
                </a14:m>
                <a:endParaRPr lang="en-US" sz="3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44" y="2209706"/>
                <a:ext cx="2663230" cy="566502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6079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23" grpId="0"/>
      <p:bldP spid="28" grpId="0"/>
      <p:bldP spid="25" grpId="0" animBg="1"/>
      <p:bldP spid="29" grpId="0" animBg="1"/>
      <p:bldP spid="30" grpId="0"/>
      <p:bldP spid="78" grpId="0"/>
      <p:bldP spid="7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09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00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2962439"/>
              </p:ext>
            </p:extLst>
          </p:nvPr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Multinouli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581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17258"/>
              </p:ext>
            </p:extLst>
          </p:nvPr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Loss </a:t>
                      </a:r>
                      <a:r>
                        <a:rPr lang="en-US" baseline="0" smtClean="0"/>
                        <a:t>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Multinouli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580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326295" y="3429000"/>
            <a:ext cx="156375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977269" y="3429000"/>
            <a:ext cx="156375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908850" y="3174403"/>
            <a:ext cx="278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X</a:t>
            </a:r>
            <a:endParaRPr 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41026" y="3158044"/>
            <a:ext cx="278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Y</a:t>
            </a:r>
            <a:endParaRPr lang="en-US" sz="2800" dirty="0">
              <a:latin typeface="Cambria Math" charset="0"/>
              <a:ea typeface="Cambria Math" charset="0"/>
              <a:cs typeface="Cambria Math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 rot="19045496">
                <a:off x="5159963" y="3540992"/>
                <a:ext cx="96103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h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charset="0"/>
                          </a:rPr>
                          <m:t>𝑊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sz="2000" b="0" i="1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mbria Math" charset="0"/>
                      </a:rPr>
                      <m:t>𝑋</m:t>
                    </m:r>
                  </m:oMath>
                </a14:m>
                <a:endPara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045496">
                <a:off x="5159963" y="3540992"/>
                <a:ext cx="961032" cy="307777"/>
              </a:xfrm>
              <a:prstGeom prst="rect">
                <a:avLst/>
              </a:prstGeom>
              <a:blipFill rotWithShape="0">
                <a:blip r:embed="rId2"/>
                <a:stretch>
                  <a:fillRect l="-17881" t="-4138" r="-7285" b="-2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6555764" y="2677028"/>
                <a:ext cx="1059906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𝑌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𝑓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h</m:t>
                      </m:r>
                      <m:r>
                        <a:rPr lang="en-US" sz="2000" b="0" i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5764" y="2677028"/>
                <a:ext cx="1059906" cy="307777"/>
              </a:xfrm>
              <a:prstGeom prst="rect">
                <a:avLst/>
              </a:prstGeom>
              <a:blipFill rotWithShape="0">
                <a:blip r:embed="rId3"/>
                <a:stretch>
                  <a:fillRect l="-5172" t="-1961" r="-8046" b="-35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Pie 10"/>
          <p:cNvSpPr>
            <a:spLocks noChangeAspect="1"/>
          </p:cNvSpPr>
          <p:nvPr/>
        </p:nvSpPr>
        <p:spPr>
          <a:xfrm>
            <a:off x="5009319" y="2514600"/>
            <a:ext cx="1828800" cy="1809135"/>
          </a:xfrm>
          <a:prstGeom prst="pie">
            <a:avLst/>
          </a:prstGeom>
          <a:solidFill>
            <a:srgbClr val="F9F9F9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5009320" y="2514600"/>
            <a:ext cx="1828800" cy="182880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510831" y="1266910"/>
            <a:ext cx="1074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Karla" charset="0"/>
                <a:ea typeface="Karla" charset="0"/>
                <a:cs typeface="Karla" charset="0"/>
              </a:rPr>
              <a:t>input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47894" y="1051466"/>
            <a:ext cx="13516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Karla" charset="0"/>
                <a:ea typeface="Karla" charset="0"/>
                <a:cs typeface="Karla" charset="0"/>
              </a:rPr>
              <a:t>neuron</a:t>
            </a:r>
          </a:p>
          <a:p>
            <a:pPr algn="ctr"/>
            <a:r>
              <a:rPr lang="en-US" sz="2800" dirty="0">
                <a:latin typeface="Karla" charset="0"/>
                <a:ea typeface="Karla" charset="0"/>
                <a:cs typeface="Karla" charset="0"/>
              </a:rPr>
              <a:t>node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891648" y="1266909"/>
            <a:ext cx="12987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Karla" charset="0"/>
                <a:ea typeface="Karla" charset="0"/>
                <a:cs typeface="Karla" charset="0"/>
              </a:rPr>
              <a:t>output</a:t>
            </a:r>
            <a:endParaRPr lang="en-US" sz="28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67803" y="2235085"/>
            <a:ext cx="3249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Affine transformation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30466" y="4886328"/>
            <a:ext cx="100121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will talk later about the choice of activation function. So far we have only talked about sigmoid as an activation function but there are other choices.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76459" y="2634491"/>
            <a:ext cx="1616148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Activation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645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11679 -0.1754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87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520000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13" grpId="1"/>
      <p:bldP spid="11" grpId="0" animBg="1"/>
      <p:bldP spid="14" grpId="0" animBg="1"/>
      <p:bldP spid="14" grpId="1" animBg="1"/>
      <p:bldP spid="18" grpId="0"/>
      <p:bldP spid="19" grpId="1"/>
      <p:bldP spid="20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29443"/>
              </p:ext>
            </p:extLst>
          </p:nvPr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Multinouli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93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unit for multi-class classification 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54124" y="2739309"/>
            <a:ext cx="46838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charset="0"/>
                <a:ea typeface="Cambria Math" charset="0"/>
                <a:cs typeface="Cambria Math" charset="0"/>
              </a:rPr>
              <a:t>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8312666" y="2791146"/>
                <a:ext cx="4876391" cy="5987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accPr>
                        <m:e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sz="32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[</m:t>
                      </m:r>
                      <m:sSub>
                        <m:sSub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320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P</m:t>
                          </m:r>
                        </m:e>
                        <m:sub>
                          <m:r>
                            <a:rPr lang="en-US" sz="3200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3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,</m:t>
                      </m:r>
                      <m:sSub>
                        <m:sSub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3200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P</m:t>
                          </m:r>
                        </m:e>
                        <m:sub>
                          <m:r>
                            <a:rPr lang="en-US" sz="3200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3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,</m:t>
                      </m:r>
                      <m:sSub>
                        <m:sSub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3200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P</m:t>
                          </m:r>
                        </m:e>
                        <m:sub>
                          <m:r>
                            <a:rPr lang="en-US" sz="3200" b="0" i="0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  <m:r>
                        <a:rPr lang="en-US" sz="32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]</m:t>
                      </m:r>
                    </m:oMath>
                  </m:oMathPara>
                </a14:m>
                <a:endParaRPr 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2666" y="2791146"/>
                <a:ext cx="4876391" cy="598754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7" name="Group 96"/>
          <p:cNvGrpSpPr/>
          <p:nvPr/>
        </p:nvGrpSpPr>
        <p:grpSpPr>
          <a:xfrm>
            <a:off x="1122511" y="1515193"/>
            <a:ext cx="6709711" cy="3327862"/>
            <a:chOff x="2576192" y="1232582"/>
            <a:chExt cx="5154651" cy="2556588"/>
          </a:xfrm>
        </p:grpSpPr>
        <p:grpSp>
          <p:nvGrpSpPr>
            <p:cNvPr id="24" name="Group 23"/>
            <p:cNvGrpSpPr/>
            <p:nvPr/>
          </p:nvGrpSpPr>
          <p:grpSpPr>
            <a:xfrm>
              <a:off x="2576192" y="1232582"/>
              <a:ext cx="5154651" cy="2556588"/>
              <a:chOff x="2918313" y="1588957"/>
              <a:chExt cx="7072303" cy="3507699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8911325" y="1959859"/>
                <a:ext cx="1079291" cy="2642635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6745522" y="1588957"/>
                <a:ext cx="1079292" cy="350769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4392118" y="1588957"/>
                <a:ext cx="1079292" cy="350769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3" name="Group 32"/>
              <p:cNvGrpSpPr/>
              <p:nvPr/>
            </p:nvGrpSpPr>
            <p:grpSpPr>
              <a:xfrm>
                <a:off x="4551699" y="1792586"/>
                <a:ext cx="706970" cy="3029897"/>
                <a:chOff x="4551699" y="1792586"/>
                <a:chExt cx="706970" cy="3029897"/>
              </a:xfrm>
            </p:grpSpPr>
            <p:sp>
              <p:nvSpPr>
                <p:cNvPr id="74" name="Oval 73"/>
                <p:cNvSpPr/>
                <p:nvPr/>
              </p:nvSpPr>
              <p:spPr>
                <a:xfrm>
                  <a:off x="4554581" y="1792586"/>
                  <a:ext cx="704088" cy="706170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Oval 74"/>
                <p:cNvSpPr/>
                <p:nvPr/>
              </p:nvSpPr>
              <p:spPr>
                <a:xfrm>
                  <a:off x="4554237" y="2569676"/>
                  <a:ext cx="704088" cy="706170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Oval 75"/>
                <p:cNvSpPr/>
                <p:nvPr/>
              </p:nvSpPr>
              <p:spPr>
                <a:xfrm>
                  <a:off x="4552043" y="3339223"/>
                  <a:ext cx="704088" cy="706170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Oval 76"/>
                <p:cNvSpPr/>
                <p:nvPr/>
              </p:nvSpPr>
              <p:spPr>
                <a:xfrm>
                  <a:off x="4551699" y="4116313"/>
                  <a:ext cx="704088" cy="706170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4" name="Group 33"/>
              <p:cNvGrpSpPr/>
              <p:nvPr/>
            </p:nvGrpSpPr>
            <p:grpSpPr>
              <a:xfrm>
                <a:off x="6950047" y="1774480"/>
                <a:ext cx="720561" cy="3029897"/>
                <a:chOff x="4534281" y="1792586"/>
                <a:chExt cx="720561" cy="3029897"/>
              </a:xfrm>
            </p:grpSpPr>
            <p:sp>
              <p:nvSpPr>
                <p:cNvPr id="70" name="Oval 69"/>
                <p:cNvSpPr/>
                <p:nvPr/>
              </p:nvSpPr>
              <p:spPr>
                <a:xfrm>
                  <a:off x="4541519" y="1792586"/>
                  <a:ext cx="704088" cy="706170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>
                  <a:off x="4550754" y="2569676"/>
                  <a:ext cx="704088" cy="706170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Oval 71"/>
                <p:cNvSpPr/>
                <p:nvPr/>
              </p:nvSpPr>
              <p:spPr>
                <a:xfrm>
                  <a:off x="4543334" y="3339223"/>
                  <a:ext cx="704088" cy="706170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/>
                <p:cNvSpPr/>
                <p:nvPr/>
              </p:nvSpPr>
              <p:spPr>
                <a:xfrm>
                  <a:off x="4534281" y="4116313"/>
                  <a:ext cx="704088" cy="706170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35" name="Straight Arrow Connector 34"/>
              <p:cNvCxnSpPr>
                <a:stCxn id="61" idx="6"/>
              </p:cNvCxnSpPr>
              <p:nvPr/>
            </p:nvCxnSpPr>
            <p:spPr>
              <a:xfrm>
                <a:off x="5258669" y="2145671"/>
                <a:ext cx="1702625" cy="0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>
                <a:stCxn id="61" idx="6"/>
              </p:cNvCxnSpPr>
              <p:nvPr/>
            </p:nvCxnSpPr>
            <p:spPr>
              <a:xfrm>
                <a:off x="5258669" y="2145671"/>
                <a:ext cx="1707851" cy="758984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>
                <a:stCxn id="61" idx="6"/>
              </p:cNvCxnSpPr>
              <p:nvPr/>
            </p:nvCxnSpPr>
            <p:spPr>
              <a:xfrm>
                <a:off x="5258669" y="2145671"/>
                <a:ext cx="1691378" cy="2305621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>
                <a:stCxn id="61" idx="6"/>
              </p:cNvCxnSpPr>
              <p:nvPr/>
            </p:nvCxnSpPr>
            <p:spPr>
              <a:xfrm>
                <a:off x="5258669" y="2145671"/>
                <a:ext cx="1700431" cy="1528531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/>
              <p:cNvCxnSpPr/>
              <p:nvPr/>
            </p:nvCxnSpPr>
            <p:spPr>
              <a:xfrm flipV="1">
                <a:off x="5245607" y="2127565"/>
                <a:ext cx="1711678" cy="79519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 flipV="1">
                <a:off x="5245607" y="2127565"/>
                <a:ext cx="1711678" cy="79519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/>
              <p:cNvCxnSpPr/>
              <p:nvPr/>
            </p:nvCxnSpPr>
            <p:spPr>
              <a:xfrm flipV="1">
                <a:off x="5245607" y="2127565"/>
                <a:ext cx="1711678" cy="79519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V="1">
                <a:off x="5245607" y="2127565"/>
                <a:ext cx="1711678" cy="79519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>
                <a:off x="5258325" y="2922761"/>
                <a:ext cx="1700775" cy="751441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>
                <a:off x="5258325" y="2922761"/>
                <a:ext cx="1691722" cy="1528531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 flipV="1">
                <a:off x="5258325" y="2904655"/>
                <a:ext cx="1708195" cy="1810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/>
              <p:nvPr/>
            </p:nvCxnSpPr>
            <p:spPr>
              <a:xfrm flipV="1">
                <a:off x="5258325" y="2904655"/>
                <a:ext cx="1708195" cy="1810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/>
              <p:nvPr/>
            </p:nvCxnSpPr>
            <p:spPr>
              <a:xfrm flipV="1">
                <a:off x="5256131" y="2127565"/>
                <a:ext cx="1701154" cy="1564743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/>
              <p:nvPr/>
            </p:nvCxnSpPr>
            <p:spPr>
              <a:xfrm flipV="1">
                <a:off x="5256131" y="2904655"/>
                <a:ext cx="1710389" cy="787653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 flipV="1">
                <a:off x="5256131" y="3674202"/>
                <a:ext cx="1702969" cy="1810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5256131" y="3692308"/>
                <a:ext cx="1693916" cy="758984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 flipV="1">
                <a:off x="5255787" y="4451292"/>
                <a:ext cx="1694260" cy="1810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 flipV="1">
                <a:off x="5255787" y="3674202"/>
                <a:ext cx="1703313" cy="79519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/>
              <p:cNvCxnSpPr/>
              <p:nvPr/>
            </p:nvCxnSpPr>
            <p:spPr>
              <a:xfrm flipV="1">
                <a:off x="5255787" y="2904655"/>
                <a:ext cx="1710733" cy="1564743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/>
              <p:cNvCxnSpPr/>
              <p:nvPr/>
            </p:nvCxnSpPr>
            <p:spPr>
              <a:xfrm flipV="1">
                <a:off x="5255787" y="2127565"/>
                <a:ext cx="1701498" cy="2341833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/>
              <p:cNvCxnSpPr>
                <a:endCxn id="61" idx="2"/>
              </p:cNvCxnSpPr>
              <p:nvPr/>
            </p:nvCxnSpPr>
            <p:spPr>
              <a:xfrm flipV="1">
                <a:off x="2935102" y="2145671"/>
                <a:ext cx="1619479" cy="706457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55"/>
              <p:cNvCxnSpPr/>
              <p:nvPr/>
            </p:nvCxnSpPr>
            <p:spPr>
              <a:xfrm>
                <a:off x="2935102" y="2852128"/>
                <a:ext cx="1619135" cy="70633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/>
              <p:cNvCxnSpPr/>
              <p:nvPr/>
            </p:nvCxnSpPr>
            <p:spPr>
              <a:xfrm>
                <a:off x="2935102" y="2852128"/>
                <a:ext cx="1616941" cy="840180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/>
              <p:cNvCxnSpPr/>
              <p:nvPr/>
            </p:nvCxnSpPr>
            <p:spPr>
              <a:xfrm>
                <a:off x="2935102" y="2852128"/>
                <a:ext cx="1616597" cy="1617270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Oval 58"/>
              <p:cNvSpPr/>
              <p:nvPr/>
            </p:nvSpPr>
            <p:spPr>
              <a:xfrm>
                <a:off x="2925958" y="2847556"/>
                <a:ext cx="9144" cy="914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2918313" y="3735599"/>
                <a:ext cx="9144" cy="914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1" name="Straight Arrow Connector 60"/>
              <p:cNvCxnSpPr>
                <a:endCxn id="61" idx="2"/>
              </p:cNvCxnSpPr>
              <p:nvPr/>
            </p:nvCxnSpPr>
            <p:spPr>
              <a:xfrm flipV="1">
                <a:off x="2927457" y="2145671"/>
                <a:ext cx="1627124" cy="1594500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/>
              <p:cNvCxnSpPr/>
              <p:nvPr/>
            </p:nvCxnSpPr>
            <p:spPr>
              <a:xfrm flipV="1">
                <a:off x="2927457" y="2922761"/>
                <a:ext cx="1626780" cy="817410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/>
              <p:cNvCxnSpPr/>
              <p:nvPr/>
            </p:nvCxnSpPr>
            <p:spPr>
              <a:xfrm flipV="1">
                <a:off x="2927457" y="3692308"/>
                <a:ext cx="1624586" cy="47863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2927457" y="3740171"/>
                <a:ext cx="1550269" cy="711121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Oval 64"/>
              <p:cNvSpPr/>
              <p:nvPr/>
            </p:nvSpPr>
            <p:spPr>
              <a:xfrm>
                <a:off x="9098926" y="2986138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7678028" y="2145671"/>
                <a:ext cx="1420898" cy="1193552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>
                <a:off x="7670608" y="2904655"/>
                <a:ext cx="1428318" cy="434568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/>
              <p:cNvCxnSpPr/>
              <p:nvPr/>
            </p:nvCxnSpPr>
            <p:spPr>
              <a:xfrm flipV="1">
                <a:off x="7663188" y="3339223"/>
                <a:ext cx="1435738" cy="334979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/>
              <p:cNvCxnSpPr/>
              <p:nvPr/>
            </p:nvCxnSpPr>
            <p:spPr>
              <a:xfrm flipV="1">
                <a:off x="7654135" y="3339223"/>
                <a:ext cx="1444791" cy="1112069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Group 95"/>
            <p:cNvGrpSpPr/>
            <p:nvPr/>
          </p:nvGrpSpPr>
          <p:grpSpPr>
            <a:xfrm>
              <a:off x="6027898" y="1619211"/>
              <a:ext cx="1576804" cy="1736834"/>
              <a:chOff x="6027898" y="1619211"/>
              <a:chExt cx="1576804" cy="1736834"/>
            </a:xfrm>
          </p:grpSpPr>
          <p:cxnSp>
            <p:nvCxnSpPr>
              <p:cNvPr id="82" name="Straight Arrow Connector 81"/>
              <p:cNvCxnSpPr>
                <a:stCxn id="71" idx="6"/>
                <a:endCxn id="80" idx="2"/>
              </p:cNvCxnSpPr>
              <p:nvPr/>
            </p:nvCxnSpPr>
            <p:spPr>
              <a:xfrm flipV="1">
                <a:off x="6039904" y="1876557"/>
                <a:ext cx="1041029" cy="314972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Arrow Connector 82"/>
              <p:cNvCxnSpPr>
                <a:stCxn id="71" idx="6"/>
                <a:endCxn id="81" idx="2"/>
              </p:cNvCxnSpPr>
              <p:nvPr/>
            </p:nvCxnSpPr>
            <p:spPr>
              <a:xfrm>
                <a:off x="6039904" y="2191529"/>
                <a:ext cx="1051623" cy="907170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5" name="Group 94"/>
              <p:cNvGrpSpPr/>
              <p:nvPr/>
            </p:nvGrpSpPr>
            <p:grpSpPr>
              <a:xfrm>
                <a:off x="6033173" y="1619211"/>
                <a:ext cx="1571529" cy="1736834"/>
                <a:chOff x="6033173" y="1619211"/>
                <a:chExt cx="1571529" cy="1736834"/>
              </a:xfrm>
            </p:grpSpPr>
            <p:sp>
              <p:nvSpPr>
                <p:cNvPr id="80" name="Oval 79"/>
                <p:cNvSpPr/>
                <p:nvPr/>
              </p:nvSpPr>
              <p:spPr>
                <a:xfrm>
                  <a:off x="7080933" y="1619211"/>
                  <a:ext cx="513175" cy="514692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Oval 80"/>
                <p:cNvSpPr/>
                <p:nvPr/>
              </p:nvSpPr>
              <p:spPr>
                <a:xfrm>
                  <a:off x="7091527" y="2841353"/>
                  <a:ext cx="513175" cy="514692"/>
                </a:xfrm>
                <a:prstGeom prst="ellipse">
                  <a:avLst/>
                </a:prstGeom>
                <a:solidFill>
                  <a:srgbClr val="F9F9F9"/>
                </a:solidFill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4" name="Straight Arrow Connector 83"/>
                <p:cNvCxnSpPr>
                  <a:stCxn id="70" idx="6"/>
                  <a:endCxn id="80" idx="2"/>
                </p:cNvCxnSpPr>
                <p:nvPr/>
              </p:nvCxnSpPr>
              <p:spPr>
                <a:xfrm>
                  <a:off x="6033173" y="1625147"/>
                  <a:ext cx="1047760" cy="251410"/>
                </a:xfrm>
                <a:prstGeom prst="straightConnector1">
                  <a:avLst/>
                </a:prstGeom>
                <a:ln>
                  <a:solidFill>
                    <a:schemeClr val="tx1">
                      <a:lumMod val="65000"/>
                      <a:lumOff val="35000"/>
                    </a:schemeClr>
                  </a:solidFill>
                  <a:tailEnd type="triangle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5" name="Straight Arrow Connector 84"/>
              <p:cNvCxnSpPr>
                <a:stCxn id="70" idx="6"/>
                <a:endCxn id="81" idx="2"/>
              </p:cNvCxnSpPr>
              <p:nvPr/>
            </p:nvCxnSpPr>
            <p:spPr>
              <a:xfrm>
                <a:off x="6033173" y="1625147"/>
                <a:ext cx="1058354" cy="1473552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Arrow Connector 85"/>
              <p:cNvCxnSpPr>
                <a:stCxn id="72" idx="6"/>
                <a:endCxn id="80" idx="2"/>
              </p:cNvCxnSpPr>
              <p:nvPr/>
            </p:nvCxnSpPr>
            <p:spPr>
              <a:xfrm flipV="1">
                <a:off x="6034496" y="1876557"/>
                <a:ext cx="1046437" cy="875857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>
                <a:stCxn id="72" idx="6"/>
                <a:endCxn id="81" idx="2"/>
              </p:cNvCxnSpPr>
              <p:nvPr/>
            </p:nvCxnSpPr>
            <p:spPr>
              <a:xfrm>
                <a:off x="6034496" y="2752414"/>
                <a:ext cx="1057031" cy="346285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/>
              <p:cNvCxnSpPr>
                <a:stCxn id="73" idx="6"/>
                <a:endCxn id="81" idx="2"/>
              </p:cNvCxnSpPr>
              <p:nvPr/>
            </p:nvCxnSpPr>
            <p:spPr>
              <a:xfrm flipV="1">
                <a:off x="6027898" y="3098699"/>
                <a:ext cx="1063629" cy="220098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88"/>
              <p:cNvCxnSpPr>
                <a:stCxn id="73" idx="6"/>
                <a:endCxn id="80" idx="2"/>
              </p:cNvCxnSpPr>
              <p:nvPr/>
            </p:nvCxnSpPr>
            <p:spPr>
              <a:xfrm flipV="1">
                <a:off x="6027898" y="1876557"/>
                <a:ext cx="1053035" cy="1442240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8" name="TextBox 97"/>
          <p:cNvSpPr txBox="1"/>
          <p:nvPr/>
        </p:nvSpPr>
        <p:spPr>
          <a:xfrm>
            <a:off x="6464215" y="4866418"/>
            <a:ext cx="1992784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OUTPUT UNIT</a:t>
            </a:r>
          </a:p>
        </p:txBody>
      </p:sp>
    </p:spTree>
    <p:extLst>
      <p:ext uri="{BB962C8B-B14F-4D97-AF65-F5344CB8AC3E}">
        <p14:creationId xmlns:p14="http://schemas.microsoft.com/office/powerpoint/2010/main" val="2007204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9" grpId="0"/>
      <p:bldP spid="9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7694317" y="936436"/>
                <a:ext cx="3615425" cy="115390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d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ctrlPr>
                                <a:rPr lang="is-I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4317" y="936436"/>
                <a:ext cx="3615425" cy="115390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1" name="Group 70"/>
          <p:cNvGrpSpPr/>
          <p:nvPr/>
        </p:nvGrpSpPr>
        <p:grpSpPr>
          <a:xfrm>
            <a:off x="0" y="1317356"/>
            <a:ext cx="1405091" cy="4417017"/>
            <a:chOff x="0" y="1317356"/>
            <a:chExt cx="1405091" cy="4417017"/>
          </a:xfrm>
        </p:grpSpPr>
        <p:sp>
          <p:nvSpPr>
            <p:cNvPr id="44" name="Rectangle 43"/>
            <p:cNvSpPr/>
            <p:nvPr/>
          </p:nvSpPr>
          <p:spPr>
            <a:xfrm>
              <a:off x="0" y="1317356"/>
              <a:ext cx="1405091" cy="441701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 rot="16200000">
              <a:off x="-666895" y="3302781"/>
              <a:ext cx="28344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r</a:t>
              </a: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arla" charset="0"/>
                  <a:ea typeface="Karla" charset="0"/>
                  <a:cs typeface="Karla" charset="0"/>
                </a:rPr>
                <a:t>est of the network</a:t>
              </a:r>
              <a:endPara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084411" y="2023410"/>
            <a:ext cx="4190963" cy="3372637"/>
            <a:chOff x="6084411" y="2023410"/>
            <a:chExt cx="4190963" cy="3372637"/>
          </a:xfrm>
        </p:grpSpPr>
        <p:sp>
          <p:nvSpPr>
            <p:cNvPr id="50" name="Rectangle 49"/>
            <p:cNvSpPr/>
            <p:nvPr/>
          </p:nvSpPr>
          <p:spPr>
            <a:xfrm>
              <a:off x="6084411" y="2023410"/>
              <a:ext cx="1377435" cy="337263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>
              <a:off x="7461846" y="2590845"/>
              <a:ext cx="628269" cy="617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7461846" y="3703554"/>
              <a:ext cx="628269" cy="617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>
              <a:off x="7461846" y="4755632"/>
              <a:ext cx="628269" cy="617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8312977" y="239079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Karla" charset="0"/>
                  <a:ea typeface="Karla" charset="0"/>
                  <a:cs typeface="Karla" charset="0"/>
                </a:rPr>
                <a:t>Probability of A</a:t>
              </a:r>
              <a:endParaRPr lang="en-US" sz="2000" dirty="0"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312977" y="3483563"/>
              <a:ext cx="1962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Karla" charset="0"/>
                  <a:ea typeface="Karla" charset="0"/>
                  <a:cs typeface="Karla" charset="0"/>
                </a:rPr>
                <a:t>Probability of B</a:t>
              </a:r>
              <a:endParaRPr lang="en-US" sz="2000" dirty="0"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312977" y="4550719"/>
              <a:ext cx="19591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Karla" charset="0"/>
                  <a:ea typeface="Karla" charset="0"/>
                  <a:cs typeface="Karla" charset="0"/>
                </a:rPr>
                <a:t>Probability of C</a:t>
              </a:r>
              <a:endParaRPr lang="en-US" sz="2000" dirty="0">
                <a:latin typeface="Karla" charset="0"/>
                <a:ea typeface="Karla" charset="0"/>
                <a:cs typeface="Karla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tangle 69"/>
              <p:cNvSpPr/>
              <p:nvPr/>
            </p:nvSpPr>
            <p:spPr>
              <a:xfrm>
                <a:off x="4617213" y="1042404"/>
                <a:ext cx="1380250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𝜙</m:t>
                          </m:r>
                        </m:e>
                        <m:sub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0" name="Rectangle 6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213" y="1042404"/>
                <a:ext cx="1380250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4" name="Group 73"/>
          <p:cNvGrpSpPr/>
          <p:nvPr/>
        </p:nvGrpSpPr>
        <p:grpSpPr>
          <a:xfrm>
            <a:off x="1405090" y="1961362"/>
            <a:ext cx="4679321" cy="4232075"/>
            <a:chOff x="1405090" y="1961362"/>
            <a:chExt cx="4679321" cy="4232075"/>
          </a:xfrm>
        </p:grpSpPr>
        <p:cxnSp>
          <p:nvCxnSpPr>
            <p:cNvPr id="32" name="Straight Arrow Connector 31"/>
            <p:cNvCxnSpPr>
              <a:stCxn id="14" idx="6"/>
            </p:cNvCxnSpPr>
            <p:nvPr/>
          </p:nvCxnSpPr>
          <p:spPr>
            <a:xfrm>
              <a:off x="4147580" y="2615623"/>
              <a:ext cx="1936831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7" idx="6"/>
              <a:endCxn id="50" idx="1"/>
            </p:cNvCxnSpPr>
            <p:nvPr/>
          </p:nvCxnSpPr>
          <p:spPr>
            <a:xfrm flipV="1">
              <a:off x="4147582" y="3709729"/>
              <a:ext cx="1936829" cy="1203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15" idx="6"/>
            </p:cNvCxnSpPr>
            <p:nvPr/>
          </p:nvCxnSpPr>
          <p:spPr>
            <a:xfrm>
              <a:off x="4166131" y="4755632"/>
              <a:ext cx="1918280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1405090" y="1961362"/>
              <a:ext cx="4289930" cy="4232075"/>
              <a:chOff x="1405090" y="1961362"/>
              <a:chExt cx="4289930" cy="4232075"/>
            </a:xfrm>
          </p:grpSpPr>
          <p:grpSp>
            <p:nvGrpSpPr>
              <p:cNvPr id="72" name="Group 71"/>
              <p:cNvGrpSpPr/>
              <p:nvPr/>
            </p:nvGrpSpPr>
            <p:grpSpPr>
              <a:xfrm>
                <a:off x="1405098" y="1961362"/>
                <a:ext cx="4289922" cy="4232075"/>
                <a:chOff x="1405098" y="1961362"/>
                <a:chExt cx="4289922" cy="4232075"/>
              </a:xfrm>
            </p:grpSpPr>
            <p:grpSp>
              <p:nvGrpSpPr>
                <p:cNvPr id="4" name="Group 3"/>
                <p:cNvGrpSpPr/>
                <p:nvPr/>
              </p:nvGrpSpPr>
              <p:grpSpPr>
                <a:xfrm>
                  <a:off x="1405098" y="1961362"/>
                  <a:ext cx="2981910" cy="3372637"/>
                  <a:chOff x="6027898" y="1502914"/>
                  <a:chExt cx="1702945" cy="1926086"/>
                </a:xfrm>
              </p:grpSpPr>
              <p:sp>
                <p:nvSpPr>
                  <p:cNvPr id="6" name="Rectangle 5"/>
                  <p:cNvSpPr/>
                  <p:nvPr/>
                </p:nvSpPr>
                <p:spPr>
                  <a:xfrm>
                    <a:off x="6944201" y="1502914"/>
                    <a:ext cx="786642" cy="192608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" name="Oval 6"/>
                  <p:cNvSpPr/>
                  <p:nvPr/>
                </p:nvSpPr>
                <p:spPr>
                  <a:xfrm>
                    <a:off x="7080934" y="2250918"/>
                    <a:ext cx="513175" cy="514692"/>
                  </a:xfrm>
                  <a:prstGeom prst="ellipse">
                    <a:avLst/>
                  </a:prstGeom>
                  <a:solidFill>
                    <a:srgbClr val="F9F9F9"/>
                  </a:solidFill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" name="Straight Arrow Connector 7"/>
                  <p:cNvCxnSpPr/>
                  <p:nvPr/>
                </p:nvCxnSpPr>
                <p:spPr>
                  <a:xfrm>
                    <a:off x="6045312" y="1638343"/>
                    <a:ext cx="1035622" cy="869921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Straight Arrow Connector 8"/>
                  <p:cNvCxnSpPr/>
                  <p:nvPr/>
                </p:nvCxnSpPr>
                <p:spPr>
                  <a:xfrm>
                    <a:off x="6039904" y="2191529"/>
                    <a:ext cx="1041030" cy="316735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" name="Straight Arrow Connector 10"/>
                  <p:cNvCxnSpPr/>
                  <p:nvPr/>
                </p:nvCxnSpPr>
                <p:spPr>
                  <a:xfrm flipV="1">
                    <a:off x="6034496" y="2508264"/>
                    <a:ext cx="1046438" cy="244150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" name="Straight Arrow Connector 11"/>
                  <p:cNvCxnSpPr/>
                  <p:nvPr/>
                </p:nvCxnSpPr>
                <p:spPr>
                  <a:xfrm flipV="1">
                    <a:off x="6027898" y="2508264"/>
                    <a:ext cx="1053037" cy="810532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Arrow Connector 12"/>
                  <p:cNvCxnSpPr/>
                  <p:nvPr/>
                </p:nvCxnSpPr>
                <p:spPr>
                  <a:xfrm flipV="1">
                    <a:off x="6039904" y="1876557"/>
                    <a:ext cx="1041029" cy="314972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" name="Oval 13"/>
                  <p:cNvSpPr/>
                  <p:nvPr/>
                </p:nvSpPr>
                <p:spPr>
                  <a:xfrm>
                    <a:off x="7080933" y="1619211"/>
                    <a:ext cx="513175" cy="514692"/>
                  </a:xfrm>
                  <a:prstGeom prst="ellipse">
                    <a:avLst/>
                  </a:prstGeom>
                  <a:solidFill>
                    <a:srgbClr val="F9F9F9"/>
                  </a:solidFill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" name="Oval 14"/>
                  <p:cNvSpPr/>
                  <p:nvPr/>
                </p:nvSpPr>
                <p:spPr>
                  <a:xfrm>
                    <a:off x="7091527" y="2841353"/>
                    <a:ext cx="513175" cy="514692"/>
                  </a:xfrm>
                  <a:prstGeom prst="ellipse">
                    <a:avLst/>
                  </a:prstGeom>
                  <a:solidFill>
                    <a:srgbClr val="F9F9F9"/>
                  </a:solidFill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6" name="Straight Arrow Connector 15"/>
                  <p:cNvCxnSpPr/>
                  <p:nvPr/>
                </p:nvCxnSpPr>
                <p:spPr>
                  <a:xfrm>
                    <a:off x="6033173" y="1625147"/>
                    <a:ext cx="1047760" cy="251410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Arrow Connector 16"/>
                  <p:cNvCxnSpPr/>
                  <p:nvPr/>
                </p:nvCxnSpPr>
                <p:spPr>
                  <a:xfrm flipV="1">
                    <a:off x="6034496" y="1876557"/>
                    <a:ext cx="1046437" cy="875857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Arrow Connector 17"/>
                  <p:cNvCxnSpPr/>
                  <p:nvPr/>
                </p:nvCxnSpPr>
                <p:spPr>
                  <a:xfrm flipV="1">
                    <a:off x="6027898" y="1876557"/>
                    <a:ext cx="1053035" cy="1442240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6" name="TextBox 45"/>
                <p:cNvSpPr txBox="1"/>
                <p:nvPr/>
              </p:nvSpPr>
              <p:spPr>
                <a:xfrm>
                  <a:off x="2720446" y="5824105"/>
                  <a:ext cx="1992784" cy="369332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Karla" charset="0"/>
                      <a:ea typeface="Karla" charset="0"/>
                      <a:cs typeface="Karla" charset="0"/>
                    </a:rPr>
                    <a:t>OUTPUT UNIT</a:t>
                  </a:r>
                </a:p>
              </p:txBody>
            </p:sp>
            <p:sp>
              <p:nvSpPr>
                <p:cNvPr id="47" name="TextBox 46"/>
                <p:cNvSpPr txBox="1"/>
                <p:nvPr/>
              </p:nvSpPr>
              <p:spPr>
                <a:xfrm>
                  <a:off x="4617213" y="2196909"/>
                  <a:ext cx="102784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>
                      <a:latin typeface="Karla" charset="0"/>
                      <a:ea typeface="Karla" charset="0"/>
                      <a:cs typeface="Karla" charset="0"/>
                    </a:rPr>
                    <a:t>A score</a:t>
                  </a:r>
                  <a:endParaRPr lang="en-US" sz="2000" dirty="0">
                    <a:latin typeface="Karla" charset="0"/>
                    <a:ea typeface="Karla" charset="0"/>
                    <a:cs typeface="Karla" charset="0"/>
                  </a:endParaRP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4618851" y="3265382"/>
                  <a:ext cx="104067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>
                      <a:latin typeface="Karla" charset="0"/>
                      <a:ea typeface="Karla" charset="0"/>
                      <a:cs typeface="Karla" charset="0"/>
                    </a:rPr>
                    <a:t>B score</a:t>
                  </a:r>
                  <a:endParaRPr lang="en-US" sz="2000" dirty="0">
                    <a:latin typeface="Karla" charset="0"/>
                    <a:ea typeface="Karla" charset="0"/>
                    <a:cs typeface="Karla" charset="0"/>
                  </a:endParaRPr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4657557" y="4287093"/>
                  <a:ext cx="103746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>
                      <a:latin typeface="Karla" charset="0"/>
                      <a:ea typeface="Karla" charset="0"/>
                      <a:cs typeface="Karla" charset="0"/>
                    </a:rPr>
                    <a:t>C</a:t>
                  </a:r>
                  <a:r>
                    <a:rPr lang="en-US" sz="2000" dirty="0" smtClean="0">
                      <a:latin typeface="Karla" charset="0"/>
                      <a:ea typeface="Karla" charset="0"/>
                      <a:cs typeface="Karla" charset="0"/>
                    </a:rPr>
                    <a:t> score</a:t>
                  </a:r>
                  <a:endParaRPr lang="en-US" sz="2000" dirty="0">
                    <a:latin typeface="Karla" charset="0"/>
                    <a:ea typeface="Karla" charset="0"/>
                    <a:cs typeface="Karla" charset="0"/>
                  </a:endParaRPr>
                </a:p>
              </p:txBody>
            </p:sp>
          </p:grpSp>
          <p:cxnSp>
            <p:nvCxnSpPr>
              <p:cNvPr id="29" name="Straight Arrow Connector 28"/>
              <p:cNvCxnSpPr>
                <a:endCxn id="15" idx="2"/>
              </p:cNvCxnSpPr>
              <p:nvPr/>
            </p:nvCxnSpPr>
            <p:spPr>
              <a:xfrm flipV="1">
                <a:off x="1405090" y="4755632"/>
                <a:ext cx="1862456" cy="371198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>
                <a:endCxn id="15" idx="2"/>
              </p:cNvCxnSpPr>
              <p:nvPr/>
            </p:nvCxnSpPr>
            <p:spPr>
              <a:xfrm>
                <a:off x="1435588" y="4138883"/>
                <a:ext cx="1831958" cy="616749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>
                <a:endCxn id="15" idx="2"/>
              </p:cNvCxnSpPr>
              <p:nvPr/>
            </p:nvCxnSpPr>
            <p:spPr>
              <a:xfrm>
                <a:off x="1435588" y="3167146"/>
                <a:ext cx="1831958" cy="158848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>
                <a:endCxn id="15" idx="2"/>
              </p:cNvCxnSpPr>
              <p:nvPr/>
            </p:nvCxnSpPr>
            <p:spPr>
              <a:xfrm>
                <a:off x="1405094" y="2152290"/>
                <a:ext cx="1862452" cy="2603342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92873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0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7694866" y="926411"/>
                <a:ext cx="3615425" cy="115390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d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ctrlPr>
                                <a:rPr lang="is-I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4866" y="926411"/>
                <a:ext cx="3615425" cy="115390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1405098" y="1961362"/>
            <a:ext cx="2981910" cy="3372637"/>
            <a:chOff x="6027898" y="1502914"/>
            <a:chExt cx="1702945" cy="1926086"/>
          </a:xfrm>
        </p:grpSpPr>
        <p:sp>
          <p:nvSpPr>
            <p:cNvPr id="6" name="Rectangle 5"/>
            <p:cNvSpPr/>
            <p:nvPr/>
          </p:nvSpPr>
          <p:spPr>
            <a:xfrm>
              <a:off x="6944201" y="1502914"/>
              <a:ext cx="786642" cy="192608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7080934" y="2250918"/>
              <a:ext cx="513175" cy="514692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6045312" y="1638343"/>
              <a:ext cx="1035622" cy="86992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6039904" y="2191529"/>
              <a:ext cx="1041030" cy="316735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6034496" y="2508264"/>
              <a:ext cx="1046438" cy="24415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V="1">
              <a:off x="6027898" y="2508264"/>
              <a:ext cx="1053037" cy="81053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V="1">
              <a:off x="6039904" y="1876557"/>
              <a:ext cx="1041029" cy="31497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7080933" y="1619211"/>
              <a:ext cx="513175" cy="514692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7091527" y="2841353"/>
              <a:ext cx="513175" cy="514692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6033173" y="1625147"/>
              <a:ext cx="1047760" cy="25141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6034496" y="1876557"/>
              <a:ext cx="1046437" cy="875857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6027898" y="1876557"/>
              <a:ext cx="1053035" cy="144224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endCxn id="15" idx="2"/>
          </p:cNvCxnSpPr>
          <p:nvPr/>
        </p:nvCxnSpPr>
        <p:spPr>
          <a:xfrm>
            <a:off x="1405094" y="2152290"/>
            <a:ext cx="1862452" cy="260334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15" idx="2"/>
          </p:cNvCxnSpPr>
          <p:nvPr/>
        </p:nvCxnSpPr>
        <p:spPr>
          <a:xfrm>
            <a:off x="1435588" y="3167146"/>
            <a:ext cx="1831958" cy="158848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15" idx="2"/>
          </p:cNvCxnSpPr>
          <p:nvPr/>
        </p:nvCxnSpPr>
        <p:spPr>
          <a:xfrm>
            <a:off x="1435588" y="4138883"/>
            <a:ext cx="1831958" cy="61674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15" idx="2"/>
          </p:cNvCxnSpPr>
          <p:nvPr/>
        </p:nvCxnSpPr>
        <p:spPr>
          <a:xfrm flipV="1">
            <a:off x="1405090" y="4755632"/>
            <a:ext cx="1862456" cy="37119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4" idx="6"/>
          </p:cNvCxnSpPr>
          <p:nvPr/>
        </p:nvCxnSpPr>
        <p:spPr>
          <a:xfrm>
            <a:off x="4147580" y="2615623"/>
            <a:ext cx="1936831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7" idx="6"/>
            <a:endCxn id="50" idx="1"/>
          </p:cNvCxnSpPr>
          <p:nvPr/>
        </p:nvCxnSpPr>
        <p:spPr>
          <a:xfrm flipV="1">
            <a:off x="4147582" y="3709729"/>
            <a:ext cx="1936829" cy="120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5" idx="6"/>
          </p:cNvCxnSpPr>
          <p:nvPr/>
        </p:nvCxnSpPr>
        <p:spPr>
          <a:xfrm>
            <a:off x="4166131" y="4755632"/>
            <a:ext cx="1918280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0" y="1317356"/>
            <a:ext cx="1405091" cy="441701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6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 rot="16200000">
            <a:off x="-666895" y="3302781"/>
            <a:ext cx="2834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r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est of the network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225070" y="5758433"/>
            <a:ext cx="1992784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OUTPUT UNIT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617213" y="2196909"/>
            <a:ext cx="1027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Karla" charset="0"/>
                <a:ea typeface="Karla" charset="0"/>
                <a:cs typeface="Karla" charset="0"/>
              </a:rPr>
              <a:t>A score</a:t>
            </a:r>
            <a:endParaRPr lang="en-US" sz="20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618851" y="3265382"/>
            <a:ext cx="1040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Karla" charset="0"/>
                <a:ea typeface="Karla" charset="0"/>
                <a:cs typeface="Karla" charset="0"/>
              </a:rPr>
              <a:t>B score</a:t>
            </a:r>
            <a:endParaRPr lang="en-US" sz="20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4657557" y="4287093"/>
            <a:ext cx="1037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Karla" charset="0"/>
                <a:ea typeface="Karla" charset="0"/>
                <a:cs typeface="Karla" charset="0"/>
              </a:rPr>
              <a:t>C</a:t>
            </a:r>
            <a:r>
              <a:rPr lang="en-US" sz="2000" dirty="0" smtClean="0">
                <a:latin typeface="Karla" charset="0"/>
                <a:ea typeface="Karla" charset="0"/>
                <a:cs typeface="Karla" charset="0"/>
              </a:rPr>
              <a:t> score</a:t>
            </a:r>
            <a:endParaRPr lang="en-US" sz="2000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6084411" y="2023410"/>
            <a:ext cx="4190963" cy="3372637"/>
            <a:chOff x="6084411" y="2023410"/>
            <a:chExt cx="4190963" cy="3372637"/>
          </a:xfrm>
        </p:grpSpPr>
        <p:sp>
          <p:nvSpPr>
            <p:cNvPr id="50" name="Rectangle 49"/>
            <p:cNvSpPr/>
            <p:nvPr/>
          </p:nvSpPr>
          <p:spPr>
            <a:xfrm>
              <a:off x="6084411" y="2023410"/>
              <a:ext cx="1377435" cy="337263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>
              <a:off x="7461846" y="2590845"/>
              <a:ext cx="628269" cy="617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7461846" y="3703554"/>
              <a:ext cx="628269" cy="617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>
              <a:off x="7461846" y="4755632"/>
              <a:ext cx="628269" cy="617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8312977" y="239079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Karla" charset="0"/>
                  <a:ea typeface="Karla" charset="0"/>
                  <a:cs typeface="Karla" charset="0"/>
                </a:rPr>
                <a:t>Probability of A</a:t>
              </a:r>
              <a:endParaRPr lang="en-US" sz="2000" dirty="0"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312977" y="3483563"/>
              <a:ext cx="1962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Karla" charset="0"/>
                  <a:ea typeface="Karla" charset="0"/>
                  <a:cs typeface="Karla" charset="0"/>
                </a:rPr>
                <a:t>Probability of B</a:t>
              </a:r>
              <a:endParaRPr lang="en-US" sz="2000" dirty="0"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312977" y="4550719"/>
              <a:ext cx="19591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Karla" charset="0"/>
                  <a:ea typeface="Karla" charset="0"/>
                  <a:cs typeface="Karla" charset="0"/>
                </a:rPr>
                <a:t>Probability of C</a:t>
              </a:r>
              <a:endParaRPr lang="en-US" sz="2000" dirty="0">
                <a:latin typeface="Karla" charset="0"/>
                <a:ea typeface="Karla" charset="0"/>
                <a:cs typeface="Karla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tangle 69"/>
              <p:cNvSpPr/>
              <p:nvPr/>
            </p:nvSpPr>
            <p:spPr>
              <a:xfrm>
                <a:off x="4617213" y="1042404"/>
                <a:ext cx="1380250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𝜙</m:t>
                          </m:r>
                        </m:e>
                        <m:sub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0" name="Rectangle 6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213" y="1042404"/>
                <a:ext cx="1380250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/>
          <p:cNvSpPr txBox="1"/>
          <p:nvPr/>
        </p:nvSpPr>
        <p:spPr>
          <a:xfrm rot="16200000">
            <a:off x="6000323" y="3400215"/>
            <a:ext cx="1545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SoftMax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8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9996549" y="216531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1405098" y="1961362"/>
            <a:ext cx="6056749" cy="3372637"/>
            <a:chOff x="6027898" y="1502914"/>
            <a:chExt cx="3458961" cy="1926086"/>
          </a:xfrm>
        </p:grpSpPr>
        <p:sp>
          <p:nvSpPr>
            <p:cNvPr id="6" name="Rectangle 5"/>
            <p:cNvSpPr/>
            <p:nvPr/>
          </p:nvSpPr>
          <p:spPr>
            <a:xfrm>
              <a:off x="6944201" y="1502914"/>
              <a:ext cx="2542658" cy="192608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7080934" y="2250918"/>
              <a:ext cx="513175" cy="514692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6045312" y="1638343"/>
              <a:ext cx="1035622" cy="86992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6039904" y="2191529"/>
              <a:ext cx="1041030" cy="316735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6034496" y="2508264"/>
              <a:ext cx="1046438" cy="24415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V="1">
              <a:off x="6027898" y="2508264"/>
              <a:ext cx="1053037" cy="81053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V="1">
              <a:off x="6039904" y="1876557"/>
              <a:ext cx="1041029" cy="31497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7080933" y="1619211"/>
              <a:ext cx="513175" cy="514692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7091527" y="2841353"/>
              <a:ext cx="513175" cy="514692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6033173" y="1625147"/>
              <a:ext cx="1047760" cy="25141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6034496" y="1876557"/>
              <a:ext cx="1046437" cy="875857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6027898" y="1876557"/>
              <a:ext cx="1053035" cy="144224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endCxn id="15" idx="2"/>
          </p:cNvCxnSpPr>
          <p:nvPr/>
        </p:nvCxnSpPr>
        <p:spPr>
          <a:xfrm>
            <a:off x="1405094" y="2152290"/>
            <a:ext cx="1862452" cy="260334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15" idx="2"/>
          </p:cNvCxnSpPr>
          <p:nvPr/>
        </p:nvCxnSpPr>
        <p:spPr>
          <a:xfrm>
            <a:off x="1435588" y="3167146"/>
            <a:ext cx="1831958" cy="158848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15" idx="2"/>
          </p:cNvCxnSpPr>
          <p:nvPr/>
        </p:nvCxnSpPr>
        <p:spPr>
          <a:xfrm>
            <a:off x="1435588" y="4138883"/>
            <a:ext cx="1831958" cy="61674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15" idx="2"/>
          </p:cNvCxnSpPr>
          <p:nvPr/>
        </p:nvCxnSpPr>
        <p:spPr>
          <a:xfrm flipV="1">
            <a:off x="1405090" y="4755632"/>
            <a:ext cx="1862456" cy="37119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66" idx="1"/>
          </p:cNvCxnSpPr>
          <p:nvPr/>
        </p:nvCxnSpPr>
        <p:spPr>
          <a:xfrm>
            <a:off x="7470183" y="2650210"/>
            <a:ext cx="842794" cy="262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3"/>
            <a:endCxn id="67" idx="1"/>
          </p:cNvCxnSpPr>
          <p:nvPr/>
        </p:nvCxnSpPr>
        <p:spPr>
          <a:xfrm>
            <a:off x="7461847" y="3647681"/>
            <a:ext cx="851130" cy="494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68" idx="1"/>
          </p:cNvCxnSpPr>
          <p:nvPr/>
        </p:nvCxnSpPr>
        <p:spPr>
          <a:xfrm flipV="1">
            <a:off x="7470183" y="4750774"/>
            <a:ext cx="842794" cy="485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0" y="1317356"/>
            <a:ext cx="1405091" cy="441701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6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 rot="16200000">
            <a:off x="-666895" y="3302781"/>
            <a:ext cx="2834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r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est of the network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617213" y="5734373"/>
            <a:ext cx="1992784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OUTPUT UNIT</a:t>
            </a:r>
          </a:p>
        </p:txBody>
      </p:sp>
      <p:grpSp>
        <p:nvGrpSpPr>
          <p:cNvPr id="69" name="Group 68"/>
          <p:cNvGrpSpPr/>
          <p:nvPr/>
        </p:nvGrpSpPr>
        <p:grpSpPr>
          <a:xfrm>
            <a:off x="8312977" y="2452782"/>
            <a:ext cx="1962397" cy="2498047"/>
            <a:chOff x="8312977" y="2452782"/>
            <a:chExt cx="1962397" cy="2498047"/>
          </a:xfrm>
        </p:grpSpPr>
        <p:sp>
          <p:nvSpPr>
            <p:cNvPr id="66" name="TextBox 65"/>
            <p:cNvSpPr txBox="1"/>
            <p:nvPr/>
          </p:nvSpPr>
          <p:spPr>
            <a:xfrm>
              <a:off x="8312977" y="2452782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Karla" charset="0"/>
                  <a:ea typeface="Karla" charset="0"/>
                  <a:cs typeface="Karla" charset="0"/>
                </a:rPr>
                <a:t>Probability of A</a:t>
              </a:r>
              <a:endParaRPr lang="en-US" sz="2000" dirty="0"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312977" y="3452567"/>
              <a:ext cx="1962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Karla" charset="0"/>
                  <a:ea typeface="Karla" charset="0"/>
                  <a:cs typeface="Karla" charset="0"/>
                </a:rPr>
                <a:t>Probability of B</a:t>
              </a:r>
              <a:endParaRPr lang="en-US" sz="2000" dirty="0">
                <a:latin typeface="Karla" charset="0"/>
                <a:ea typeface="Karla" charset="0"/>
                <a:cs typeface="Karla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312977" y="4550719"/>
              <a:ext cx="19591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Karla" charset="0"/>
                  <a:ea typeface="Karla" charset="0"/>
                  <a:cs typeface="Karla" charset="0"/>
                </a:rPr>
                <a:t>Probability of C</a:t>
              </a:r>
              <a:endParaRPr lang="en-US" sz="2000" dirty="0">
                <a:latin typeface="Karla" charset="0"/>
                <a:ea typeface="Karla" charset="0"/>
                <a:cs typeface="Karla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tangle 69"/>
              <p:cNvSpPr/>
              <p:nvPr/>
            </p:nvSpPr>
            <p:spPr>
              <a:xfrm>
                <a:off x="4617213" y="1042404"/>
                <a:ext cx="1380250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𝜙</m:t>
                          </m:r>
                        </m:e>
                        <m:sub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0" name="Rectangle 6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213" y="1042404"/>
                <a:ext cx="1380250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/>
          <p:cNvSpPr txBox="1"/>
          <p:nvPr/>
        </p:nvSpPr>
        <p:spPr>
          <a:xfrm rot="16200000">
            <a:off x="5241346" y="3273520"/>
            <a:ext cx="15817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SoftMax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7694866" y="926411"/>
                <a:ext cx="3615425" cy="115390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d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ctrlPr>
                                <a:rPr lang="is-I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</a:rPr>
                                <m:t>𝐾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4866" y="926411"/>
                <a:ext cx="3615425" cy="115390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8533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Cross 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02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0673021"/>
              </p:ext>
            </p:extLst>
          </p:nvPr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Cross 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01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36370"/>
              </p:ext>
            </p:extLst>
          </p:nvPr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Cross 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Gaussian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5540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4974732"/>
              </p:ext>
            </p:extLst>
          </p:nvPr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Cross 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Gaussian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783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542911"/>
              </p:ext>
            </p:extLst>
          </p:nvPr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Cross 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Gaussian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806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129589"/>
            <a:ext cx="2576623" cy="1179095"/>
            <a:chOff x="3312867" y="1299411"/>
            <a:chExt cx="3996394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2213810"/>
              <a:ext cx="2167594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1743771" y="4110789"/>
            <a:ext cx="2555358" cy="1179095"/>
            <a:chOff x="3312867" y="1299411"/>
            <a:chExt cx="3963412" cy="1828800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Arrow Connector 11"/>
            <p:cNvCxnSpPr>
              <a:stCxn id="11" idx="6"/>
              <a:endCxn id="17" idx="2"/>
            </p:cNvCxnSpPr>
            <p:nvPr/>
          </p:nvCxnSpPr>
          <p:spPr>
            <a:xfrm flipV="1">
              <a:off x="5141667" y="2213810"/>
              <a:ext cx="2134612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4299129" y="2129588"/>
            <a:ext cx="2576623" cy="1458341"/>
            <a:chOff x="3312867" y="1299411"/>
            <a:chExt cx="3996394" cy="2261916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/>
            <p:cNvCxnSpPr>
              <a:stCxn id="14" idx="6"/>
              <a:endCxn id="26" idx="2"/>
            </p:cNvCxnSpPr>
            <p:nvPr/>
          </p:nvCxnSpPr>
          <p:spPr>
            <a:xfrm>
              <a:off x="5141667" y="2213812"/>
              <a:ext cx="2167594" cy="1347515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4299129" y="3587929"/>
            <a:ext cx="2576623" cy="1701954"/>
            <a:chOff x="3312867" y="488446"/>
            <a:chExt cx="3996394" cy="2639765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/>
            <p:cNvCxnSpPr>
              <a:stCxn id="17" idx="6"/>
              <a:endCxn id="26" idx="2"/>
            </p:cNvCxnSpPr>
            <p:nvPr/>
          </p:nvCxnSpPr>
          <p:spPr>
            <a:xfrm flipV="1">
              <a:off x="5141667" y="488446"/>
              <a:ext cx="2167594" cy="1725366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7" idx="2"/>
          </p:cNvCxnSpPr>
          <p:nvPr/>
        </p:nvCxnSpPr>
        <p:spPr>
          <a:xfrm>
            <a:off x="2901601" y="2719137"/>
            <a:ext cx="1397528" cy="198119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1" idx="6"/>
            <a:endCxn id="14" idx="2"/>
          </p:cNvCxnSpPr>
          <p:nvPr/>
        </p:nvCxnSpPr>
        <p:spPr>
          <a:xfrm flipV="1">
            <a:off x="2922866" y="2719136"/>
            <a:ext cx="1376263" cy="198120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>
            <a:spLocks noChangeAspect="1"/>
          </p:cNvSpPr>
          <p:nvPr/>
        </p:nvSpPr>
        <p:spPr>
          <a:xfrm>
            <a:off x="6875752" y="2998381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7122253" y="3409635"/>
                <a:ext cx="686092" cy="2847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53" y="3409635"/>
                <a:ext cx="686092" cy="284758"/>
              </a:xfrm>
              <a:prstGeom prst="rect">
                <a:avLst/>
              </a:prstGeom>
              <a:blipFill rotWithShape="0">
                <a:blip r:embed="rId4"/>
                <a:stretch>
                  <a:fillRect t="-23404" r="-8850" b="-63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blipFill rotWithShape="0">
                <a:blip r:embed="rId5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blipFill rotWithShape="0">
                <a:blip r:embed="rId6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/>
          <p:cNvSpPr txBox="1"/>
          <p:nvPr/>
        </p:nvSpPr>
        <p:spPr>
          <a:xfrm>
            <a:off x="1522530" y="1327484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Input layer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925600" y="1369426"/>
            <a:ext cx="192615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633248" y="1369426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output layer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/>
              <p:cNvSpPr txBox="1"/>
              <p:nvPr/>
            </p:nvSpPr>
            <p:spPr>
              <a:xfrm>
                <a:off x="5478224" y="2085741"/>
                <a:ext cx="3711554" cy="557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bSup>
                      <m:r>
                        <a:rPr lang="en-US" b="0" i="1" smtClean="0">
                          <a:latin typeface="Cambria Math" charset="0"/>
                        </a:rPr>
                        <m:t>𝑋</m:t>
                      </m:r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10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𝑓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8224" y="2085741"/>
                <a:ext cx="3711554" cy="557332"/>
              </a:xfrm>
              <a:prstGeom prst="rect">
                <a:avLst/>
              </a:prstGeom>
              <a:blipFill rotWithShape="0">
                <a:blip r:embed="rId7"/>
                <a:stretch>
                  <a:fillRect b="-16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5478224" y="4978955"/>
                <a:ext cx="3711554" cy="8348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bSup>
                      <m:r>
                        <a:rPr lang="en-US" b="0" i="1" smtClean="0">
                          <a:latin typeface="Cambria Math" charset="0"/>
                        </a:rPr>
                        <m:t>𝑋</m:t>
                      </m:r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22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  </m:t>
                          </m:r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r>
                        <a:rPr lang="en-US" i="1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8224" y="4978955"/>
                <a:ext cx="3711554" cy="834844"/>
              </a:xfrm>
              <a:prstGeom prst="rect">
                <a:avLst/>
              </a:prstGeom>
              <a:blipFill rotWithShape="0">
                <a:blip r:embed="rId8"/>
                <a:stretch>
                  <a:fillRect l="-3284" t="-14599" b="-25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/>
              <p:cNvSpPr txBox="1"/>
              <p:nvPr/>
            </p:nvSpPr>
            <p:spPr>
              <a:xfrm>
                <a:off x="8257163" y="3386157"/>
                <a:ext cx="1500780" cy="2844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𝑔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7163" y="3386157"/>
                <a:ext cx="1500780" cy="284437"/>
              </a:xfrm>
              <a:prstGeom prst="rect">
                <a:avLst/>
              </a:prstGeom>
              <a:blipFill rotWithShape="0">
                <a:blip r:embed="rId9"/>
                <a:stretch>
                  <a:fillRect t="-23404" r="-2033" b="-34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/>
          <p:cNvSpPr txBox="1"/>
          <p:nvPr/>
        </p:nvSpPr>
        <p:spPr>
          <a:xfrm>
            <a:off x="8160205" y="4095303"/>
            <a:ext cx="169469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Output function</a:t>
            </a: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8843543" y="3744479"/>
            <a:ext cx="0" cy="35082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/>
              <p:cNvSpPr txBox="1"/>
              <p:nvPr/>
            </p:nvSpPr>
            <p:spPr>
              <a:xfrm>
                <a:off x="10215154" y="3375907"/>
                <a:ext cx="1500780" cy="2844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𝐽</m:t>
                      </m:r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ℒ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i="1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b="0" i="0" smtClean="0">
                          <a:latin typeface="Cambria Math" charset="0"/>
                        </a:rPr>
                        <m:t>,</m:t>
                      </m:r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  <m:r>
                        <a:rPr lang="en-US" b="0" i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5" name="TextBox 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15154" y="3375907"/>
                <a:ext cx="1500780" cy="284437"/>
              </a:xfrm>
              <a:prstGeom prst="rect">
                <a:avLst/>
              </a:prstGeom>
              <a:blipFill rotWithShape="0">
                <a:blip r:embed="rId10"/>
                <a:stretch>
                  <a:fillRect t="-26087" b="-36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/>
          <p:cNvCxnSpPr/>
          <p:nvPr/>
        </p:nvCxnSpPr>
        <p:spPr>
          <a:xfrm flipV="1">
            <a:off x="9797132" y="3528375"/>
            <a:ext cx="457211" cy="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9993485" y="4090880"/>
            <a:ext cx="142218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/>
              <a:t>Loss function</a:t>
            </a:r>
            <a:endParaRPr lang="en-US" dirty="0"/>
          </a:p>
        </p:txBody>
      </p:sp>
      <p:cxnSp>
        <p:nvCxnSpPr>
          <p:cNvPr id="63" name="Straight Arrow Connector 62"/>
          <p:cNvCxnSpPr/>
          <p:nvPr/>
        </p:nvCxnSpPr>
        <p:spPr>
          <a:xfrm flipH="1" flipV="1">
            <a:off x="10704577" y="3740055"/>
            <a:ext cx="0" cy="35082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1755677" y="5812742"/>
            <a:ext cx="100121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will talk later about the choice of the output layer and the loss function. So far we consider sigmoid as the output and log-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bernouli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.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84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/>
      <p:bldP spid="50" grpId="0"/>
      <p:bldP spid="51" grpId="0" animBg="1"/>
      <p:bldP spid="55" grpId="0"/>
      <p:bldP spid="62" grpId="0" animBg="1"/>
      <p:bldP spid="6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unit for regression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41849" y="2133903"/>
            <a:ext cx="46838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charset="0"/>
                <a:ea typeface="Cambria Math" charset="0"/>
                <a:cs typeface="Cambria Math" charset="0"/>
              </a:rPr>
              <a:t>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078272" y="5991740"/>
                <a:ext cx="3584699" cy="379206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400" b="0" i="1" smtClean="0">
                          <a:latin typeface="Cambria Math" charset="0"/>
                        </a:rPr>
                        <m:t>⟹</m:t>
                      </m:r>
                      <m:r>
                        <a:rPr lang="en-US" sz="2400" i="1">
                          <a:latin typeface="Cambria Math" charset="0"/>
                        </a:rPr>
                        <m:t>𝜙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𝑋</m:t>
                          </m:r>
                        </m:e>
                      </m:d>
                      <m:r>
                        <a:rPr lang="en-US" sz="2400" i="1">
                          <a:latin typeface="Cambria Math" charset="0"/>
                        </a:rPr>
                        <m:t>⟹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𝑌</m:t>
                          </m:r>
                        </m:e>
                      </m:acc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𝑊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𝜙</m:t>
                      </m:r>
                      <m:r>
                        <a:rPr lang="en-US" sz="2400" b="0" i="1" smtClean="0">
                          <a:latin typeface="Cambria Math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4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i="1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8272" y="5991740"/>
                <a:ext cx="3584699" cy="379206"/>
              </a:xfrm>
              <a:prstGeom prst="rect">
                <a:avLst/>
              </a:prstGeom>
              <a:blipFill rotWithShape="0">
                <a:blip r:embed="rId2"/>
                <a:stretch>
                  <a:fillRect l="-2551" t="-24194" r="-1701" b="-338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4342693" y="4755024"/>
                <a:ext cx="93192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charset="0"/>
                        </a:rPr>
                        <m:t>𝜙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2693" y="4755024"/>
                <a:ext cx="931922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1307"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/>
          <p:cNvGrpSpPr/>
          <p:nvPr/>
        </p:nvGrpSpPr>
        <p:grpSpPr>
          <a:xfrm>
            <a:off x="2529504" y="4325887"/>
            <a:ext cx="4439291" cy="1365070"/>
            <a:chOff x="2855952" y="2266407"/>
            <a:chExt cx="5963370" cy="1828800"/>
          </a:xfrm>
        </p:grpSpPr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5009320" y="2266407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2855952" y="3167743"/>
              <a:ext cx="2034099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977269" y="3167743"/>
              <a:ext cx="1285411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8541026" y="2787852"/>
              <a:ext cx="278296" cy="783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3200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sp>
        <p:nvSpPr>
          <p:cNvPr id="25" name="Oval 24"/>
          <p:cNvSpPr>
            <a:spLocks noChangeAspect="1"/>
          </p:cNvSpPr>
          <p:nvPr/>
        </p:nvSpPr>
        <p:spPr>
          <a:xfrm>
            <a:off x="6688974" y="4298792"/>
            <a:ext cx="1361407" cy="13650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402223" y="3623989"/>
            <a:ext cx="1992784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Karla" charset="0"/>
                <a:ea typeface="Karla" charset="0"/>
                <a:cs typeface="Karla" charset="0"/>
              </a:rPr>
              <a:t>OUTPUT UNIT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/>
              <p:cNvSpPr/>
              <p:nvPr/>
            </p:nvSpPr>
            <p:spPr>
              <a:xfrm>
                <a:off x="7031988" y="4737347"/>
                <a:ext cx="67537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/>
                  <a:t>W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𝜙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1988" y="4737347"/>
                <a:ext cx="675378" cy="461665"/>
              </a:xfrm>
              <a:prstGeom prst="rect">
                <a:avLst/>
              </a:prstGeom>
              <a:blipFill rotWithShape="0">
                <a:blip r:embed="rId4"/>
                <a:stretch>
                  <a:fillRect l="-14545" t="-10526" r="-5455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/>
          <p:cNvGrpSpPr/>
          <p:nvPr/>
        </p:nvGrpSpPr>
        <p:grpSpPr>
          <a:xfrm>
            <a:off x="2576192" y="1232582"/>
            <a:ext cx="5154651" cy="2556588"/>
            <a:chOff x="2918313" y="1588957"/>
            <a:chExt cx="7072303" cy="3507699"/>
          </a:xfrm>
        </p:grpSpPr>
        <p:sp>
          <p:nvSpPr>
            <p:cNvPr id="26" name="Rectangle 25"/>
            <p:cNvSpPr/>
            <p:nvPr/>
          </p:nvSpPr>
          <p:spPr>
            <a:xfrm>
              <a:off x="8911324" y="2610417"/>
              <a:ext cx="1079292" cy="1457611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745522" y="1588957"/>
              <a:ext cx="1079292" cy="350769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392118" y="1588957"/>
              <a:ext cx="1079292" cy="350769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551699" y="1792586"/>
              <a:ext cx="706970" cy="3029897"/>
              <a:chOff x="4551699" y="1792586"/>
              <a:chExt cx="706970" cy="3029897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4554581" y="179258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4554237" y="256967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4552043" y="333922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4551699" y="411631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6950047" y="1774480"/>
              <a:ext cx="720561" cy="3029897"/>
              <a:chOff x="4534281" y="1792586"/>
              <a:chExt cx="720561" cy="3029897"/>
            </a:xfrm>
          </p:grpSpPr>
          <p:sp>
            <p:nvSpPr>
              <p:cNvPr id="70" name="Oval 69"/>
              <p:cNvSpPr/>
              <p:nvPr/>
            </p:nvSpPr>
            <p:spPr>
              <a:xfrm>
                <a:off x="4541519" y="179258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4550754" y="2569676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4543334" y="333922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4534281" y="4116313"/>
                <a:ext cx="704088" cy="706170"/>
              </a:xfrm>
              <a:prstGeom prst="ellipse">
                <a:avLst/>
              </a:prstGeom>
              <a:solidFill>
                <a:srgbClr val="F9F9F9"/>
              </a:solidFill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>
              <a:stCxn id="61" idx="6"/>
            </p:cNvCxnSpPr>
            <p:nvPr/>
          </p:nvCxnSpPr>
          <p:spPr>
            <a:xfrm>
              <a:off x="5258669" y="2145671"/>
              <a:ext cx="1702625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61" idx="6"/>
            </p:cNvCxnSpPr>
            <p:nvPr/>
          </p:nvCxnSpPr>
          <p:spPr>
            <a:xfrm>
              <a:off x="5258669" y="2145671"/>
              <a:ext cx="1707851" cy="75898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61" idx="6"/>
            </p:cNvCxnSpPr>
            <p:nvPr/>
          </p:nvCxnSpPr>
          <p:spPr>
            <a:xfrm>
              <a:off x="5258669" y="2145671"/>
              <a:ext cx="1691378" cy="230562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61" idx="6"/>
            </p:cNvCxnSpPr>
            <p:nvPr/>
          </p:nvCxnSpPr>
          <p:spPr>
            <a:xfrm>
              <a:off x="5258669" y="2145671"/>
              <a:ext cx="1700431" cy="152853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5245607" y="2127565"/>
              <a:ext cx="1711678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5258325" y="2922761"/>
              <a:ext cx="1700775" cy="75144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5258325" y="2922761"/>
              <a:ext cx="1691722" cy="152853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V="1">
              <a:off x="5258325" y="2904655"/>
              <a:ext cx="1708195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V="1">
              <a:off x="5258325" y="2904655"/>
              <a:ext cx="1708195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 flipV="1">
              <a:off x="5256131" y="2127565"/>
              <a:ext cx="1701154" cy="156474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V="1">
              <a:off x="5256131" y="2904655"/>
              <a:ext cx="1710389" cy="78765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V="1">
              <a:off x="5256131" y="3674202"/>
              <a:ext cx="1702969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5256131" y="3692308"/>
              <a:ext cx="1693916" cy="75898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V="1">
              <a:off x="5255787" y="4451292"/>
              <a:ext cx="1694260" cy="1810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flipV="1">
              <a:off x="5255787" y="3674202"/>
              <a:ext cx="1703313" cy="795196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5255787" y="2904655"/>
              <a:ext cx="1710733" cy="156474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V="1">
              <a:off x="5255787" y="2127565"/>
              <a:ext cx="1701498" cy="234183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endCxn id="61" idx="2"/>
            </p:cNvCxnSpPr>
            <p:nvPr/>
          </p:nvCxnSpPr>
          <p:spPr>
            <a:xfrm flipV="1">
              <a:off x="2935102" y="2145671"/>
              <a:ext cx="1619479" cy="706457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>
              <a:off x="2935102" y="2852128"/>
              <a:ext cx="1619135" cy="7063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2935102" y="2852128"/>
              <a:ext cx="1616941" cy="84018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2935102" y="2852128"/>
              <a:ext cx="1616597" cy="161727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Oval 58"/>
            <p:cNvSpPr/>
            <p:nvPr/>
          </p:nvSpPr>
          <p:spPr>
            <a:xfrm>
              <a:off x="2925958" y="2847556"/>
              <a:ext cx="9144" cy="914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2918313" y="3735599"/>
              <a:ext cx="9144" cy="914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Arrow Connector 60"/>
            <p:cNvCxnSpPr>
              <a:endCxn id="61" idx="2"/>
            </p:cNvCxnSpPr>
            <p:nvPr/>
          </p:nvCxnSpPr>
          <p:spPr>
            <a:xfrm flipV="1">
              <a:off x="2927457" y="2145671"/>
              <a:ext cx="1627124" cy="159450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2927457" y="2922761"/>
              <a:ext cx="1626780" cy="81741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2927457" y="3692308"/>
              <a:ext cx="1624586" cy="47863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2927457" y="3740171"/>
              <a:ext cx="1550269" cy="711121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/>
            <p:cNvSpPr/>
            <p:nvPr/>
          </p:nvSpPr>
          <p:spPr>
            <a:xfrm>
              <a:off x="9098926" y="2986138"/>
              <a:ext cx="704088" cy="706170"/>
            </a:xfrm>
            <a:prstGeom prst="ellipse">
              <a:avLst/>
            </a:prstGeom>
            <a:solidFill>
              <a:srgbClr val="F9F9F9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>
              <a:off x="7678028" y="2145671"/>
              <a:ext cx="1420898" cy="1193552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7670608" y="2904655"/>
              <a:ext cx="1428318" cy="434568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7663188" y="3339223"/>
              <a:ext cx="1435738" cy="33497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V="1">
              <a:off x="7654135" y="3339223"/>
              <a:ext cx="1444791" cy="111206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TextBox 77"/>
          <p:cNvSpPr txBox="1"/>
          <p:nvPr/>
        </p:nvSpPr>
        <p:spPr>
          <a:xfrm>
            <a:off x="1941848" y="4654302"/>
            <a:ext cx="468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charset="0"/>
                <a:ea typeface="Cambria Math" charset="0"/>
                <a:cs typeface="Cambria Math" charset="0"/>
              </a:rPr>
              <a:t>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8857007" y="2250918"/>
                <a:ext cx="519468" cy="5665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0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accPr>
                        <m:e>
                          <m:r>
                            <a:rPr lang="en-US" sz="3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3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7007" y="2250918"/>
                <a:ext cx="519468" cy="56650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0" name="Straight Arrow Connector 79"/>
          <p:cNvCxnSpPr/>
          <p:nvPr/>
        </p:nvCxnSpPr>
        <p:spPr>
          <a:xfrm>
            <a:off x="7815478" y="2499701"/>
            <a:ext cx="956894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/>
              <p:cNvSpPr txBox="1"/>
              <p:nvPr/>
            </p:nvSpPr>
            <p:spPr>
              <a:xfrm>
                <a:off x="9224332" y="4659573"/>
                <a:ext cx="519468" cy="5665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0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accPr>
                        <m:e>
                          <m:r>
                            <a:rPr lang="en-US" sz="3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3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82" name="TextBox 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24332" y="4659573"/>
                <a:ext cx="519468" cy="566502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3" name="Straight Arrow Connector 82"/>
          <p:cNvCxnSpPr/>
          <p:nvPr/>
        </p:nvCxnSpPr>
        <p:spPr>
          <a:xfrm>
            <a:off x="8182803" y="4908356"/>
            <a:ext cx="956894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7135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726352"/>
              </p:ext>
            </p:extLst>
          </p:nvPr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Cross 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Gaussian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MSE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243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11619"/>
              </p:ext>
            </p:extLst>
          </p:nvPr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Cross 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Gaussian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Linear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Arbitrary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493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Units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46035" y="2316480"/>
          <a:ext cx="87434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690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61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9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r>
                        <a:rPr lang="en-US" baseline="0" dirty="0"/>
                        <a:t> layer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r>
                        <a:rPr lang="en-US" baseline="0" dirty="0"/>
                        <a:t> 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Bernoulli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Sigmoid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</a:t>
                      </a:r>
                      <a:r>
                        <a:rPr lang="en-US" baseline="0" dirty="0"/>
                        <a:t> Cross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Multinoulli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Softmax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Cross 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Gaussian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Linear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Arbitrary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GANS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674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Choices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Activation function</a:t>
            </a:r>
            <a:endParaRPr lang="en-US" sz="2400" b="1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Loss function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Output units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Architecture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Optimizer</a:t>
            </a:r>
          </a:p>
        </p:txBody>
      </p:sp>
    </p:spTree>
    <p:extLst>
      <p:ext uri="{BB962C8B-B14F-4D97-AF65-F5344CB8AC3E}">
        <p14:creationId xmlns:p14="http://schemas.microsoft.com/office/powerpoint/2010/main" val="13614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action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0" y="900350"/>
            <a:ext cx="51308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4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action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640" y="904654"/>
            <a:ext cx="51308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63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action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512" y="459923"/>
            <a:ext cx="51308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62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360" y="305618"/>
            <a:ext cx="5643880" cy="33947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action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16200000">
            <a:off x="5619750" y="1828799"/>
            <a:ext cx="673099" cy="748357"/>
          </a:xfrm>
          <a:prstGeom prst="rect">
            <a:avLst/>
          </a:prstGeom>
          <a:solidFill>
            <a:srgbClr val="F9F9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r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0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350" y="1134012"/>
            <a:ext cx="7099300" cy="1663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action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2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129589"/>
            <a:ext cx="2576623" cy="1179095"/>
            <a:chOff x="3312867" y="1299411"/>
            <a:chExt cx="3996394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2213810"/>
              <a:ext cx="2167594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4299129" y="4110788"/>
            <a:ext cx="2555358" cy="1179095"/>
            <a:chOff x="3312867" y="1299411"/>
            <a:chExt cx="3963412" cy="1828800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Arrow Connector 11"/>
            <p:cNvCxnSpPr>
              <a:stCxn id="11" idx="6"/>
              <a:endCxn id="17" idx="2"/>
            </p:cNvCxnSpPr>
            <p:nvPr/>
          </p:nvCxnSpPr>
          <p:spPr>
            <a:xfrm flipV="1">
              <a:off x="5141667" y="2213810"/>
              <a:ext cx="2134612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4299129" y="2129588"/>
            <a:ext cx="2576623" cy="1179095"/>
            <a:chOff x="3312867" y="1299411"/>
            <a:chExt cx="3996394" cy="1828800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/>
            <p:cNvCxnSpPr>
              <a:stCxn id="14" idx="6"/>
              <a:endCxn id="67" idx="2"/>
            </p:cNvCxnSpPr>
            <p:nvPr/>
          </p:nvCxnSpPr>
          <p:spPr>
            <a:xfrm flipV="1">
              <a:off x="5141667" y="2208495"/>
              <a:ext cx="2167594" cy="531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7" idx="2"/>
          </p:cNvCxnSpPr>
          <p:nvPr/>
        </p:nvCxnSpPr>
        <p:spPr>
          <a:xfrm>
            <a:off x="2901601" y="2719137"/>
            <a:ext cx="1397528" cy="198119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493308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493308"/>
                <a:ext cx="686092" cy="280333"/>
              </a:xfrm>
              <a:prstGeom prst="rect">
                <a:avLst/>
              </a:prstGeom>
              <a:blipFill rotWithShape="0">
                <a:blip r:embed="rId4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blipFill rotWithShape="0">
                <a:blip r:embed="rId5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blipFill rotWithShape="0">
                <a:blip r:embed="rId6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/>
          <p:cNvSpPr txBox="1"/>
          <p:nvPr/>
        </p:nvSpPr>
        <p:spPr>
          <a:xfrm>
            <a:off x="1522530" y="1327484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Input layer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925600" y="1369426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>
                <a:latin typeface="Karla" charset="0"/>
                <a:ea typeface="Karla" charset="0"/>
                <a:cs typeface="Karla" charset="0"/>
              </a:rPr>
              <a:t>hidden layer 1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44815" y="1366851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output layer 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110788"/>
            <a:ext cx="2555360" cy="1179095"/>
            <a:chOff x="3439720" y="1249823"/>
            <a:chExt cx="3963415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5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6854487" y="3633477"/>
            <a:ext cx="2576623" cy="1701954"/>
            <a:chOff x="3312867" y="488446"/>
            <a:chExt cx="3996394" cy="2639765"/>
          </a:xfrm>
        </p:grpSpPr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V="1">
              <a:off x="5141667" y="488446"/>
              <a:ext cx="2167594" cy="1725366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2922864" y="2126160"/>
            <a:ext cx="5131983" cy="2574176"/>
            <a:chOff x="-2818142" y="1299411"/>
            <a:chExt cx="7959809" cy="3992599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219129"/>
              <a:ext cx="2134615" cy="3072881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9" name="Straight Arrow Connector 68"/>
          <p:cNvCxnSpPr>
            <a:stCxn id="14" idx="6"/>
            <a:endCxn id="61" idx="2"/>
          </p:cNvCxnSpPr>
          <p:nvPr/>
        </p:nvCxnSpPr>
        <p:spPr>
          <a:xfrm>
            <a:off x="5478224" y="2719136"/>
            <a:ext cx="1376263" cy="202674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11" idx="6"/>
            <a:endCxn id="67" idx="2"/>
          </p:cNvCxnSpPr>
          <p:nvPr/>
        </p:nvCxnSpPr>
        <p:spPr>
          <a:xfrm flipV="1">
            <a:off x="5478224" y="2715708"/>
            <a:ext cx="1397528" cy="198462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7" idx="6"/>
          </p:cNvCxnSpPr>
          <p:nvPr/>
        </p:nvCxnSpPr>
        <p:spPr>
          <a:xfrm>
            <a:off x="8054847" y="2715708"/>
            <a:ext cx="1376263" cy="96000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25493" y="2574166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5493" y="2574166"/>
                <a:ext cx="695861" cy="276999"/>
              </a:xfrm>
              <a:prstGeom prst="rect">
                <a:avLst/>
              </a:prstGeom>
              <a:blipFill rotWithShape="0">
                <a:blip r:embed="rId7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/>
              <p:cNvSpPr txBox="1"/>
              <p:nvPr/>
            </p:nvSpPr>
            <p:spPr>
              <a:xfrm>
                <a:off x="7125493" y="4553809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3" name="TextBox 7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5493" y="4553809"/>
                <a:ext cx="695861" cy="276999"/>
              </a:xfrm>
              <a:prstGeom prst="rect">
                <a:avLst/>
              </a:prstGeom>
              <a:blipFill rotWithShape="0">
                <a:blip r:embed="rId8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Oval 73"/>
          <p:cNvSpPr>
            <a:spLocks noChangeAspect="1"/>
          </p:cNvSpPr>
          <p:nvPr/>
        </p:nvSpPr>
        <p:spPr>
          <a:xfrm>
            <a:off x="9452375" y="3043928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1366851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2</a:t>
            </a:r>
          </a:p>
        </p:txBody>
      </p:sp>
    </p:spTree>
    <p:extLst>
      <p:ext uri="{BB962C8B-B14F-4D97-AF65-F5344CB8AC3E}">
        <p14:creationId xmlns:p14="http://schemas.microsoft.com/office/powerpoint/2010/main" val="105924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390" y="904654"/>
            <a:ext cx="7099300" cy="2374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action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66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350" y="608596"/>
            <a:ext cx="9055100" cy="3086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in action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32004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35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Universal Approximation Theorem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3250" y="1128439"/>
                <a:ext cx="8125254" cy="4525963"/>
              </a:xfrm>
            </p:spPr>
            <p:txBody>
              <a:bodyPr>
                <a:no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400" b="1" dirty="0">
                    <a:solidFill>
                      <a:srgbClr val="C00000"/>
                    </a:solidFill>
                  </a:rPr>
                  <a:t>Think of a Neural Network as function approximation. </a:t>
                </a: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𝑌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0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𝜖</m:t>
                      </m:r>
                    </m:oMath>
                  </m:oMathPara>
                </a14:m>
                <a:endParaRPr lang="en-US" sz="2400" b="0" dirty="0">
                  <a:solidFill>
                    <a:srgbClr val="0000FF"/>
                  </a:solidFill>
                </a:endParaRPr>
              </a:p>
              <a:p>
                <a:pPr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solidFill>
                            <a:srgbClr val="0000FF"/>
                          </a:solidFill>
                          <a:latin typeface="Cambria Math" charset="0"/>
                        </a:rPr>
                        <m:t>𝑌</m:t>
                      </m:r>
                      <m:r>
                        <a:rPr lang="en-US" sz="2400" i="1">
                          <a:solidFill>
                            <a:srgbClr val="0000FF"/>
                          </a:solidFill>
                          <a:latin typeface="Cambria Math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 charset="0"/>
                            </a:rPr>
                            <m:t>𝑓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𝑥</m:t>
                      </m:r>
                      <m:r>
                        <a:rPr lang="en-US" sz="2400" b="0" i="1" smtClean="0">
                          <a:solidFill>
                            <a:srgbClr val="0000FF"/>
                          </a:solidFill>
                          <a:latin typeface="Cambria Math" charset="0"/>
                        </a:rPr>
                        <m:t>)</m:t>
                      </m:r>
                      <m:r>
                        <a:rPr lang="en-US" sz="2400">
                          <a:solidFill>
                            <a:srgbClr val="0000FF"/>
                          </a:solidFill>
                          <a:latin typeface="Cambria Math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0000FF"/>
                          </a:solidFill>
                          <a:latin typeface="Cambria Math" charset="0"/>
                        </a:rPr>
                        <m:t>𝜖</m:t>
                      </m:r>
                    </m:oMath>
                  </m:oMathPara>
                </a14:m>
                <a:endParaRPr lang="en-US" sz="2400" dirty="0">
                  <a:solidFill>
                    <a:srgbClr val="0000FF"/>
                  </a:solidFill>
                </a:endParaRPr>
              </a:p>
              <a:p>
                <a:pPr algn="ctr">
                  <a:spcAft>
                    <a:spcPts val="1200"/>
                  </a:spcAft>
                </a:pPr>
                <a:r>
                  <a:rPr lang="en-US" sz="2400" dirty="0">
                    <a:solidFill>
                      <a:srgbClr val="0000FF"/>
                    </a:solidFill>
                  </a:rPr>
                  <a:t>NN: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0000F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0000FF"/>
                            </a:solidFill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0000FF"/>
                            </a:solidFill>
                            <a:latin typeface="Cambria Math" charset="0"/>
                          </a:rPr>
                          <m:t>𝑓</m:t>
                        </m:r>
                      </m:e>
                    </m:acc>
                    <m:r>
                      <a:rPr lang="en-US" sz="2400" b="0" i="1" smtClean="0">
                        <a:solidFill>
                          <a:srgbClr val="0000FF"/>
                        </a:solidFill>
                        <a:latin typeface="Cambria Math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0000FF"/>
                        </a:solidFill>
                        <a:latin typeface="Cambria Math" charset="0"/>
                      </a:rPr>
                      <m:t>𝑥</m:t>
                    </m:r>
                    <m:r>
                      <a:rPr lang="en-US" sz="2400" b="0" i="1" smtClean="0">
                        <a:solidFill>
                          <a:srgbClr val="0000FF"/>
                        </a:solidFill>
                        <a:latin typeface="Cambria Math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rgbClr val="0000FF"/>
                  </a:solidFill>
                </a:endParaRPr>
              </a:p>
              <a:p>
                <a:pPr>
                  <a:spcAft>
                    <a:spcPts val="1200"/>
                  </a:spcAft>
                </a:pPr>
                <a:r>
                  <a:rPr lang="en-US" sz="2400" dirty="0">
                    <a:solidFill>
                      <a:srgbClr val="0000FF"/>
                    </a:solidFill>
                  </a:rPr>
                  <a:t>One hidden layer is enough </a:t>
                </a:r>
                <a:r>
                  <a:rPr lang="en-US" sz="2400" dirty="0"/>
                  <a:t>to </a:t>
                </a:r>
                <a:r>
                  <a:rPr lang="en-US" sz="2400" i="1" dirty="0"/>
                  <a:t>represent </a:t>
                </a:r>
                <a:r>
                  <a:rPr lang="en-US" sz="2400" dirty="0"/>
                  <a:t>an approximation of any function to an arbitrary degree of accuracy </a:t>
                </a:r>
              </a:p>
              <a:p>
                <a:pPr>
                  <a:spcAft>
                    <a:spcPts val="1200"/>
                  </a:spcAft>
                </a:pPr>
                <a:r>
                  <a:rPr lang="en-US" sz="2400" dirty="0"/>
                  <a:t>So why deeper?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sz="2000" dirty="0"/>
                  <a:t>Shallow net may need </a:t>
                </a:r>
                <a:r>
                  <a:rPr lang="en-US" sz="2000" dirty="0">
                    <a:solidFill>
                      <a:srgbClr val="0000FF"/>
                    </a:solidFill>
                  </a:rPr>
                  <a:t>(exponentially) more width</a:t>
                </a:r>
              </a:p>
              <a:p>
                <a:pPr lvl="1">
                  <a:spcAft>
                    <a:spcPts val="1200"/>
                  </a:spcAft>
                  <a:buFont typeface="Arial" charset="0"/>
                  <a:buChar char="•"/>
                </a:pPr>
                <a:r>
                  <a:rPr lang="en-US" sz="2000" dirty="0"/>
                  <a:t>Shallow net may </a:t>
                </a:r>
                <a:r>
                  <a:rPr lang="en-US" sz="2000" dirty="0" err="1"/>
                  <a:t>overfit</a:t>
                </a:r>
                <a:r>
                  <a:rPr lang="en-US" sz="2000" dirty="0"/>
                  <a:t> more </a:t>
                </a:r>
              </a:p>
              <a:p>
                <a:pPr marL="342900" indent="-342900">
                  <a:spcAft>
                    <a:spcPts val="1200"/>
                  </a:spcAft>
                  <a:buFont typeface="Arial" charset="0"/>
                  <a:buChar char="•"/>
                </a:pP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3250" y="1128439"/>
                <a:ext cx="8125254" cy="4525963"/>
              </a:xfrm>
              <a:blipFill rotWithShape="0">
                <a:blip r:embed="rId2"/>
                <a:stretch>
                  <a:fillRect l="-1201" t="-1077" r="-526" b="-146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3" name="TextBox 72"/>
          <p:cNvSpPr txBox="1"/>
          <p:nvPr/>
        </p:nvSpPr>
        <p:spPr>
          <a:xfrm>
            <a:off x="10068460" y="6046690"/>
            <a:ext cx="98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width</a:t>
            </a:r>
            <a:endParaRPr lang="en-US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8641312" y="1270073"/>
            <a:ext cx="2873950" cy="4740983"/>
            <a:chOff x="7898357" y="1270073"/>
            <a:chExt cx="2873950" cy="4740983"/>
          </a:xfrm>
        </p:grpSpPr>
        <p:grpSp>
          <p:nvGrpSpPr>
            <p:cNvPr id="76" name="Group 75"/>
            <p:cNvGrpSpPr/>
            <p:nvPr/>
          </p:nvGrpSpPr>
          <p:grpSpPr>
            <a:xfrm>
              <a:off x="8469922" y="1270073"/>
              <a:ext cx="2302385" cy="4740983"/>
              <a:chOff x="8469922" y="1270073"/>
              <a:chExt cx="2302385" cy="4740983"/>
            </a:xfrm>
          </p:grpSpPr>
          <p:grpSp>
            <p:nvGrpSpPr>
              <p:cNvPr id="28" name="Group 27"/>
              <p:cNvGrpSpPr/>
              <p:nvPr/>
            </p:nvGrpSpPr>
            <p:grpSpPr>
              <a:xfrm rot="16200000">
                <a:off x="7775591" y="2271451"/>
                <a:ext cx="3998094" cy="1995338"/>
                <a:chOff x="1722506" y="2129588"/>
                <a:chExt cx="6332341" cy="3160296"/>
              </a:xfrm>
            </p:grpSpPr>
            <p:grpSp>
              <p:nvGrpSpPr>
                <p:cNvPr id="8" name="Group 7"/>
                <p:cNvGrpSpPr/>
                <p:nvPr/>
              </p:nvGrpSpPr>
              <p:grpSpPr>
                <a:xfrm>
                  <a:off x="1722506" y="2129589"/>
                  <a:ext cx="2576623" cy="1179095"/>
                  <a:chOff x="3312867" y="1299411"/>
                  <a:chExt cx="3996394" cy="1828800"/>
                </a:xfrm>
              </p:grpSpPr>
              <p:sp>
                <p:nvSpPr>
                  <p:cNvPr id="9" name="Oval 8"/>
                  <p:cNvSpPr>
                    <a:spLocks noChangeAspect="1"/>
                  </p:cNvSpPr>
                  <p:nvPr/>
                </p:nvSpPr>
                <p:spPr>
                  <a:xfrm>
                    <a:off x="3312867" y="1299411"/>
                    <a:ext cx="1828800" cy="182880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0" name="Straight Arrow Connector 9"/>
                  <p:cNvCxnSpPr>
                    <a:stCxn id="10" idx="6"/>
                    <a:endCxn id="20" idx="2"/>
                  </p:cNvCxnSpPr>
                  <p:nvPr/>
                </p:nvCxnSpPr>
                <p:spPr>
                  <a:xfrm flipV="1">
                    <a:off x="5141667" y="2213810"/>
                    <a:ext cx="2167594" cy="2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  <a:headEnd w="lg" len="lg"/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" name="Group 10"/>
                <p:cNvGrpSpPr/>
                <p:nvPr/>
              </p:nvGrpSpPr>
              <p:grpSpPr>
                <a:xfrm>
                  <a:off x="1743771" y="4110789"/>
                  <a:ext cx="2555358" cy="1179095"/>
                  <a:chOff x="3312867" y="1299411"/>
                  <a:chExt cx="3963412" cy="1828800"/>
                </a:xfrm>
              </p:grpSpPr>
              <p:sp>
                <p:nvSpPr>
                  <p:cNvPr id="12" name="Oval 11"/>
                  <p:cNvSpPr>
                    <a:spLocks noChangeAspect="1"/>
                  </p:cNvSpPr>
                  <p:nvPr/>
                </p:nvSpPr>
                <p:spPr>
                  <a:xfrm>
                    <a:off x="3312867" y="1299411"/>
                    <a:ext cx="1828800" cy="182880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3" name="Straight Arrow Connector 12"/>
                  <p:cNvCxnSpPr>
                    <a:stCxn id="17" idx="6"/>
                  </p:cNvCxnSpPr>
                  <p:nvPr/>
                </p:nvCxnSpPr>
                <p:spPr>
                  <a:xfrm flipV="1">
                    <a:off x="5141667" y="2213810"/>
                    <a:ext cx="2134612" cy="2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  <a:headEnd w="lg" len="lg"/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4" name="Group 13"/>
                <p:cNvGrpSpPr/>
                <p:nvPr/>
              </p:nvGrpSpPr>
              <p:grpSpPr>
                <a:xfrm>
                  <a:off x="4299129" y="2129588"/>
                  <a:ext cx="2576623" cy="1458341"/>
                  <a:chOff x="3312867" y="1299411"/>
                  <a:chExt cx="3996394" cy="2261916"/>
                </a:xfrm>
              </p:grpSpPr>
              <p:sp>
                <p:nvSpPr>
                  <p:cNvPr id="15" name="Oval 14"/>
                  <p:cNvSpPr>
                    <a:spLocks noChangeAspect="1"/>
                  </p:cNvSpPr>
                  <p:nvPr/>
                </p:nvSpPr>
                <p:spPr>
                  <a:xfrm>
                    <a:off x="3312867" y="1299411"/>
                    <a:ext cx="1828800" cy="182880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6" name="Straight Arrow Connector 15"/>
                  <p:cNvCxnSpPr>
                    <a:stCxn id="20" idx="6"/>
                  </p:cNvCxnSpPr>
                  <p:nvPr/>
                </p:nvCxnSpPr>
                <p:spPr>
                  <a:xfrm>
                    <a:off x="5141667" y="2213812"/>
                    <a:ext cx="2167594" cy="1347515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  <a:headEnd w="lg" len="lg"/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" name="Group 16"/>
                <p:cNvGrpSpPr/>
                <p:nvPr/>
              </p:nvGrpSpPr>
              <p:grpSpPr>
                <a:xfrm>
                  <a:off x="4299129" y="3587929"/>
                  <a:ext cx="2576623" cy="1701954"/>
                  <a:chOff x="3312867" y="488446"/>
                  <a:chExt cx="3996394" cy="2639765"/>
                </a:xfrm>
              </p:grpSpPr>
              <p:sp>
                <p:nvSpPr>
                  <p:cNvPr id="18" name="Oval 17"/>
                  <p:cNvSpPr>
                    <a:spLocks noChangeAspect="1"/>
                  </p:cNvSpPr>
                  <p:nvPr/>
                </p:nvSpPr>
                <p:spPr>
                  <a:xfrm>
                    <a:off x="3312867" y="1299411"/>
                    <a:ext cx="1828800" cy="182880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9" name="Straight Arrow Connector 18"/>
                  <p:cNvCxnSpPr/>
                  <p:nvPr/>
                </p:nvCxnSpPr>
                <p:spPr>
                  <a:xfrm flipV="1">
                    <a:off x="5141667" y="488446"/>
                    <a:ext cx="2167594" cy="1725366"/>
                  </a:xfrm>
                  <a:prstGeom prst="straightConnector1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  <a:headEnd w="lg" len="lg"/>
                    <a:tailEnd type="triangle" w="lg" len="me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0" name="Straight Arrow Connector 19"/>
                <p:cNvCxnSpPr>
                  <a:stCxn id="10" idx="6"/>
                </p:cNvCxnSpPr>
                <p:nvPr/>
              </p:nvCxnSpPr>
              <p:spPr>
                <a:xfrm>
                  <a:off x="2901601" y="2719137"/>
                  <a:ext cx="1397528" cy="1981199"/>
                </a:xfrm>
                <a:prstGeom prst="straightConnector1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headEnd w="lg" len="lg"/>
                  <a:tailEnd type="triangle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Arrow Connector 20"/>
                <p:cNvCxnSpPr>
                  <a:stCxn id="17" idx="6"/>
                  <a:endCxn id="20" idx="2"/>
                </p:cNvCxnSpPr>
                <p:nvPr/>
              </p:nvCxnSpPr>
              <p:spPr>
                <a:xfrm flipV="1">
                  <a:off x="2922866" y="2719136"/>
                  <a:ext cx="1376263" cy="1981201"/>
                </a:xfrm>
                <a:prstGeom prst="straightConnector1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headEnd w="lg" len="lg"/>
                  <a:tailEnd type="triangle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Oval 21"/>
                <p:cNvSpPr>
                  <a:spLocks noChangeAspect="1"/>
                </p:cNvSpPr>
                <p:nvPr/>
              </p:nvSpPr>
              <p:spPr>
                <a:xfrm>
                  <a:off x="6875752" y="2998381"/>
                  <a:ext cx="1179095" cy="1179095"/>
                </a:xfrm>
                <a:prstGeom prst="ellipse">
                  <a:avLst/>
                </a:prstGeom>
                <a:noFill/>
                <a:ln w="254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4" name="TextBox 23"/>
                    <p:cNvSpPr txBox="1"/>
                    <p:nvPr/>
                  </p:nvSpPr>
                  <p:spPr>
                    <a:xfrm rot="5400000">
                      <a:off x="1759316" y="4503640"/>
                      <a:ext cx="1134018" cy="3933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24" name="TextBox 23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5400000">
                      <a:off x="1759316" y="4503640"/>
                      <a:ext cx="1134018" cy="393390"/>
                    </a:xfrm>
                    <a:prstGeom prst="rect">
                      <a:avLst/>
                    </a:prstGeom>
                    <a:blipFill rotWithShape="0">
                      <a:blip r:embed="rId3"/>
                      <a:stretch>
                        <a:fillRect b="-2926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5" name="TextBox 24"/>
                    <p:cNvSpPr txBox="1"/>
                    <p:nvPr/>
                  </p:nvSpPr>
                  <p:spPr>
                    <a:xfrm rot="5249252">
                      <a:off x="7184091" y="3450861"/>
                      <a:ext cx="686092" cy="28475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𝑌</m:t>
                                </m:r>
                              </m:e>
                            </m:acc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25" name="TextBox 24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5249252">
                      <a:off x="7184091" y="3450861"/>
                      <a:ext cx="686092" cy="284758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t="-35294" r="-42466" b="-5588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6" name="TextBox 25"/>
                    <p:cNvSpPr txBox="1"/>
                    <p:nvPr/>
                  </p:nvSpPr>
                  <p:spPr>
                    <a:xfrm rot="5400000">
                      <a:off x="4543736" y="2522440"/>
                      <a:ext cx="695860" cy="3933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26" name="TextBox 25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5400000">
                      <a:off x="4543736" y="2522440"/>
                      <a:ext cx="695860" cy="393390"/>
                    </a:xfrm>
                    <a:prstGeom prst="rect">
                      <a:avLst/>
                    </a:prstGeom>
                    <a:blipFill rotWithShape="0">
                      <a:blip r:embed="rId5"/>
                      <a:stretch>
                        <a:fillRect l="-2778" b="-3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" name="TextBox 26"/>
                    <p:cNvSpPr txBox="1"/>
                    <p:nvPr/>
                  </p:nvSpPr>
                  <p:spPr>
                    <a:xfrm rot="5400000">
                      <a:off x="4542458" y="4543713"/>
                      <a:ext cx="695860" cy="3933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4</m:t>
                                </m:r>
                              </m:sub>
                            </m:sSub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27" name="TextBox 2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5400000">
                      <a:off x="4542458" y="4543713"/>
                      <a:ext cx="695860" cy="393390"/>
                    </a:xfrm>
                    <a:prstGeom prst="rect">
                      <a:avLst/>
                    </a:prstGeom>
                    <a:blipFill rotWithShape="0">
                      <a:blip r:embed="rId6"/>
                      <a:stretch>
                        <a:fillRect b="-3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8904205" y="4744013"/>
                    <a:ext cx="489979" cy="276999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64" name="TextBox 6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904205" y="4744013"/>
                    <a:ext cx="489979" cy="276999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 b="-1521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65" name="Straight Arrow Connector 64"/>
              <p:cNvCxnSpPr/>
              <p:nvPr/>
            </p:nvCxnSpPr>
            <p:spPr>
              <a:xfrm flipV="1">
                <a:off x="9155996" y="5313118"/>
                <a:ext cx="1" cy="49137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flipV="1">
                <a:off x="10432598" y="5293551"/>
                <a:ext cx="1" cy="49137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/>
              <p:cNvCxnSpPr/>
              <p:nvPr/>
            </p:nvCxnSpPr>
            <p:spPr>
              <a:xfrm>
                <a:off x="9149194" y="6011056"/>
                <a:ext cx="1283404" cy="0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flipH="1" flipV="1">
                <a:off x="8469922" y="3267232"/>
                <a:ext cx="1" cy="1987508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/>
            <p:cNvSpPr txBox="1"/>
            <p:nvPr/>
          </p:nvSpPr>
          <p:spPr>
            <a:xfrm rot="16200000">
              <a:off x="7624083" y="3915620"/>
              <a:ext cx="10102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Karla" charset="0"/>
                  <a:ea typeface="Karla" charset="0"/>
                  <a:cs typeface="Karla" charset="0"/>
                </a:rPr>
                <a:t>depth</a:t>
              </a:r>
              <a:endParaRPr lang="en-US" dirty="0">
                <a:latin typeface="Karla" charset="0"/>
                <a:ea typeface="Karla" charset="0"/>
                <a:cs typeface="Karl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36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Generalization with Depth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479" y="983807"/>
            <a:ext cx="9144000" cy="497615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66522" y="5495365"/>
            <a:ext cx="1933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F7F7F"/>
                </a:solidFill>
              </a:rPr>
              <a:t>(</a:t>
            </a:r>
            <a:r>
              <a:rPr lang="en-US" dirty="0" err="1">
                <a:solidFill>
                  <a:srgbClr val="7F7F7F"/>
                </a:solidFill>
              </a:rPr>
              <a:t>Goodfellow</a:t>
            </a:r>
            <a:r>
              <a:rPr lang="en-US" dirty="0">
                <a:solidFill>
                  <a:srgbClr val="7F7F7F"/>
                </a:solidFill>
              </a:rPr>
              <a:t> 2017)</a:t>
            </a:r>
          </a:p>
        </p:txBody>
      </p:sp>
    </p:spTree>
    <p:extLst>
      <p:ext uri="{BB962C8B-B14F-4D97-AF65-F5344CB8AC3E}">
        <p14:creationId xmlns:p14="http://schemas.microsoft.com/office/powerpoint/2010/main" val="78978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Nets Overfit More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77483"/>
            <a:ext cx="9144000" cy="43195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85791" y="5219447"/>
            <a:ext cx="1933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F7F7F"/>
                </a:solidFill>
              </a:rPr>
              <a:t>(</a:t>
            </a:r>
            <a:r>
              <a:rPr lang="en-US" dirty="0" err="1">
                <a:solidFill>
                  <a:srgbClr val="7F7F7F"/>
                </a:solidFill>
              </a:rPr>
              <a:t>Goodfellow</a:t>
            </a:r>
            <a:r>
              <a:rPr lang="en-US" dirty="0">
                <a:solidFill>
                  <a:srgbClr val="7F7F7F"/>
                </a:solidFill>
              </a:rPr>
              <a:t> 2017)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xmlns="" id="{57EAF362-A158-3541-B8A7-1C1EB253B709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3935003" y="3863085"/>
            <a:ext cx="5606294" cy="19422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xmlns="" id="{76DC4DCA-6274-3C47-94E1-225E3D0A1CBA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791219" y="3904181"/>
            <a:ext cx="2750078" cy="1901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22D30A7-6189-B540-B749-BD4AE5EC1F31}"/>
              </a:ext>
            </a:extLst>
          </p:cNvPr>
          <p:cNvSpPr txBox="1"/>
          <p:nvPr/>
        </p:nvSpPr>
        <p:spPr>
          <a:xfrm>
            <a:off x="7239886" y="5805303"/>
            <a:ext cx="460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3-layer nets perform worse on the test set, even with similar number of total parameters.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xmlns="" id="{631FAFB2-9306-704D-9219-5C688B344FA8}"/>
              </a:ext>
            </a:extLst>
          </p:cNvPr>
          <p:cNvCxnSpPr>
            <a:cxnSpLocks/>
          </p:cNvCxnSpPr>
          <p:nvPr/>
        </p:nvCxnSpPr>
        <p:spPr>
          <a:xfrm flipV="1">
            <a:off x="2650703" y="3429001"/>
            <a:ext cx="267158" cy="24451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4759A2F-D3F3-DD43-BFF9-24F34F693F41}"/>
              </a:ext>
            </a:extLst>
          </p:cNvPr>
          <p:cNvSpPr txBox="1"/>
          <p:nvPr/>
        </p:nvSpPr>
        <p:spPr>
          <a:xfrm>
            <a:off x="1135145" y="5805303"/>
            <a:ext cx="5280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11-layer net </a:t>
            </a:r>
            <a:r>
              <a:rPr lang="en-US" dirty="0"/>
              <a:t>generalizes better on the test set when controlling for number of parameters.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93CCD08B-6314-554E-9926-F9F94DEAA48B}"/>
              </a:ext>
            </a:extLst>
          </p:cNvPr>
          <p:cNvSpPr txBox="1"/>
          <p:nvPr/>
        </p:nvSpPr>
        <p:spPr>
          <a:xfrm>
            <a:off x="3612915" y="898339"/>
            <a:ext cx="5606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Depth helps, and it’s not just because of more parameters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CF3440EC-0F5B-4A46-9CC6-688FDE262C04}"/>
              </a:ext>
            </a:extLst>
          </p:cNvPr>
          <p:cNvSpPr txBox="1"/>
          <p:nvPr/>
        </p:nvSpPr>
        <p:spPr>
          <a:xfrm>
            <a:off x="10397448" y="1377483"/>
            <a:ext cx="17861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Don’t worry about this word “convolutional”. It’s just a special type of neural network, often used for images.</a:t>
            </a:r>
          </a:p>
        </p:txBody>
      </p:sp>
    </p:spTree>
    <p:extLst>
      <p:ext uri="{BB962C8B-B14F-4D97-AF65-F5344CB8AC3E}">
        <p14:creationId xmlns:p14="http://schemas.microsoft.com/office/powerpoint/2010/main" val="24225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6" grpId="0"/>
      <p:bldP spid="30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094" y="1177925"/>
            <a:ext cx="2111375" cy="2111375"/>
          </a:xfrm>
        </p:spPr>
      </p:pic>
    </p:spTree>
    <p:extLst>
      <p:ext uri="{BB962C8B-B14F-4D97-AF65-F5344CB8AC3E}">
        <p14:creationId xmlns:p14="http://schemas.microsoft.com/office/powerpoint/2010/main" val="177682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129589"/>
            <a:ext cx="2576623" cy="1179095"/>
            <a:chOff x="3312867" y="1299411"/>
            <a:chExt cx="3996394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2213810"/>
              <a:ext cx="2167594" cy="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/>
          <p:cNvSpPr>
            <a:spLocks noChangeAspect="1"/>
          </p:cNvSpPr>
          <p:nvPr/>
        </p:nvSpPr>
        <p:spPr>
          <a:xfrm>
            <a:off x="4299129" y="4110788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4299129" y="2129588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4" idx="6"/>
          </p:cNvCxnSpPr>
          <p:nvPr/>
        </p:nvCxnSpPr>
        <p:spPr>
          <a:xfrm>
            <a:off x="2901601" y="2719137"/>
            <a:ext cx="1397528" cy="198119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2544425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4561835"/>
                <a:ext cx="1134018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493308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493308"/>
                <a:ext cx="686092" cy="280333"/>
              </a:xfrm>
              <a:prstGeom prst="rect">
                <a:avLst/>
              </a:prstGeom>
              <a:blipFill rotWithShape="0">
                <a:blip r:embed="rId4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482" y="2580635"/>
                <a:ext cx="695861" cy="276999"/>
              </a:xfrm>
              <a:prstGeom prst="rect">
                <a:avLst/>
              </a:prstGeom>
              <a:blipFill rotWithShape="0">
                <a:blip r:embed="rId5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46" y="4553810"/>
                <a:ext cx="695861" cy="276999"/>
              </a:xfrm>
              <a:prstGeom prst="rect">
                <a:avLst/>
              </a:prstGeom>
              <a:blipFill rotWithShape="0">
                <a:blip r:embed="rId6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/>
          <p:cNvSpPr txBox="1"/>
          <p:nvPr/>
        </p:nvSpPr>
        <p:spPr>
          <a:xfrm>
            <a:off x="1522530" y="1327484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Input layer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925600" y="1369426"/>
            <a:ext cx="21704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44815" y="1366851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output layer 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110788"/>
            <a:ext cx="2555360" cy="1179095"/>
            <a:chOff x="3439720" y="1249823"/>
            <a:chExt cx="3963415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5" cy="0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6854487" y="3633477"/>
            <a:ext cx="2576623" cy="1701954"/>
            <a:chOff x="3312867" y="488446"/>
            <a:chExt cx="3996394" cy="2639765"/>
          </a:xfrm>
        </p:grpSpPr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V="1">
              <a:off x="5141667" y="488446"/>
              <a:ext cx="2167594" cy="1725366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2922864" y="2126160"/>
            <a:ext cx="5131983" cy="2574176"/>
            <a:chOff x="-2818142" y="1299411"/>
            <a:chExt cx="7959809" cy="3992599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219129"/>
              <a:ext cx="2134615" cy="3072881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Straight Arrow Connector 70"/>
          <p:cNvCxnSpPr>
            <a:stCxn id="67" idx="6"/>
          </p:cNvCxnSpPr>
          <p:nvPr/>
        </p:nvCxnSpPr>
        <p:spPr>
          <a:xfrm>
            <a:off x="8054847" y="2715708"/>
            <a:ext cx="1376263" cy="96000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25493" y="2574166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5493" y="2574166"/>
                <a:ext cx="695861" cy="276999"/>
              </a:xfrm>
              <a:prstGeom prst="rect">
                <a:avLst/>
              </a:prstGeom>
              <a:blipFill rotWithShape="0">
                <a:blip r:embed="rId7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/>
              <p:cNvSpPr txBox="1"/>
              <p:nvPr/>
            </p:nvSpPr>
            <p:spPr>
              <a:xfrm>
                <a:off x="7125493" y="4553809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3" name="TextBox 7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5493" y="4553809"/>
                <a:ext cx="695861" cy="276999"/>
              </a:xfrm>
              <a:prstGeom prst="rect">
                <a:avLst/>
              </a:prstGeom>
              <a:blipFill rotWithShape="0">
                <a:blip r:embed="rId8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Oval 73"/>
          <p:cNvSpPr>
            <a:spLocks noChangeAspect="1"/>
          </p:cNvSpPr>
          <p:nvPr/>
        </p:nvSpPr>
        <p:spPr>
          <a:xfrm>
            <a:off x="9452375" y="3043928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1366851"/>
            <a:ext cx="217040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</a:t>
            </a:r>
            <a:r>
              <a:rPr lang="en-US" sz="2400" i="1" dirty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046366" y="2449260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035270" y="4458644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755677" y="5812742"/>
            <a:ext cx="10012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We will talk later about the choice of the number of layers.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11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2922864" y="2204535"/>
            <a:ext cx="5131983" cy="2966064"/>
            <a:chOff x="-2818142" y="1299411"/>
            <a:chExt cx="7959809" cy="4600426"/>
          </a:xfrm>
        </p:grpSpPr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>
              <a:stCxn id="58" idx="6"/>
              <a:endCxn id="14" idx="2"/>
            </p:cNvCxnSpPr>
            <p:nvPr/>
          </p:nvCxnSpPr>
          <p:spPr>
            <a:xfrm flipV="1">
              <a:off x="-2818142" y="2358150"/>
              <a:ext cx="2098471" cy="354168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7368" y="2594910"/>
                <a:ext cx="695861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artificial neural network (ANN)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722506" y="2599852"/>
            <a:ext cx="2553320" cy="1179095"/>
            <a:chOff x="3312867" y="1299411"/>
            <a:chExt cx="3960251" cy="1828800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3312867" y="1299411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4" idx="6"/>
              <a:endCxn id="14" idx="2"/>
            </p:cNvCxnSpPr>
            <p:nvPr/>
          </p:nvCxnSpPr>
          <p:spPr>
            <a:xfrm flipV="1">
              <a:off x="5141667" y="1745005"/>
              <a:ext cx="2131451" cy="468807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>
            <a:stCxn id="4" idx="6"/>
            <a:endCxn id="11" idx="2"/>
          </p:cNvCxnSpPr>
          <p:nvPr/>
        </p:nvCxnSpPr>
        <p:spPr>
          <a:xfrm>
            <a:off x="2901601" y="3189400"/>
            <a:ext cx="1397526" cy="243224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5387" y="3014688"/>
                <a:ext cx="695861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5677" y="5032098"/>
                <a:ext cx="1134018" cy="276999"/>
              </a:xfrm>
              <a:prstGeom prst="rect">
                <a:avLst/>
              </a:prstGeom>
              <a:blipFill rotWithShape="0">
                <a:blip r:embed="rId4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8876" y="3963571"/>
                <a:ext cx="686092" cy="280333"/>
              </a:xfrm>
              <a:prstGeom prst="rect">
                <a:avLst/>
              </a:prstGeom>
              <a:blipFill rotWithShape="0"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/>
          <p:cNvGrpSpPr/>
          <p:nvPr/>
        </p:nvGrpSpPr>
        <p:grpSpPr>
          <a:xfrm>
            <a:off x="4275826" y="2297595"/>
            <a:ext cx="1179095" cy="1179095"/>
            <a:chOff x="4299129" y="2129588"/>
            <a:chExt cx="1179095" cy="1179095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4299129" y="21295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/>
                <p:cNvSpPr txBox="1"/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2" name="TextBox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9482" y="2580635"/>
                  <a:ext cx="695861" cy="276999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/>
          <p:cNvGrpSpPr/>
          <p:nvPr/>
        </p:nvGrpSpPr>
        <p:grpSpPr>
          <a:xfrm>
            <a:off x="4299127" y="5032098"/>
            <a:ext cx="1179095" cy="1179095"/>
            <a:chOff x="4299129" y="4110788"/>
            <a:chExt cx="1179095" cy="1179095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13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52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4" name="TextBox 43"/>
          <p:cNvSpPr txBox="1"/>
          <p:nvPr/>
        </p:nvSpPr>
        <p:spPr>
          <a:xfrm>
            <a:off x="1522530" y="922533"/>
            <a:ext cx="162157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Input layer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925600" y="964475"/>
            <a:ext cx="21704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1, 3 nodes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44815" y="961900"/>
            <a:ext cx="196696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output layer 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1743769" y="4581051"/>
            <a:ext cx="2555358" cy="1179095"/>
            <a:chOff x="3439720" y="1249823"/>
            <a:chExt cx="3963412" cy="1828800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439720" y="1249823"/>
              <a:ext cx="1828800" cy="182880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>
              <a:stCxn id="58" idx="6"/>
              <a:endCxn id="11" idx="2"/>
            </p:cNvCxnSpPr>
            <p:nvPr/>
          </p:nvCxnSpPr>
          <p:spPr>
            <a:xfrm>
              <a:off x="5268520" y="2164224"/>
              <a:ext cx="2134612" cy="679322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Straight Arrow Connector 70"/>
          <p:cNvCxnSpPr>
            <a:stCxn id="67" idx="6"/>
            <a:endCxn id="74" idx="2"/>
          </p:cNvCxnSpPr>
          <p:nvPr/>
        </p:nvCxnSpPr>
        <p:spPr>
          <a:xfrm>
            <a:off x="8054847" y="2794083"/>
            <a:ext cx="1365318" cy="134857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6854487" y="4142659"/>
            <a:ext cx="2565678" cy="2041860"/>
            <a:chOff x="6854487" y="3672396"/>
            <a:chExt cx="2565678" cy="2041860"/>
          </a:xfrm>
        </p:grpSpPr>
        <p:grpSp>
          <p:nvGrpSpPr>
            <p:cNvPr id="60" name="Group 59"/>
            <p:cNvGrpSpPr/>
            <p:nvPr/>
          </p:nvGrpSpPr>
          <p:grpSpPr>
            <a:xfrm>
              <a:off x="6854487" y="3672396"/>
              <a:ext cx="2565678" cy="2041860"/>
              <a:chOff x="3312867" y="548811"/>
              <a:chExt cx="3979419" cy="3166965"/>
            </a:xfrm>
          </p:grpSpPr>
          <p:sp>
            <p:nvSpPr>
              <p:cNvPr id="61" name="Oval 60"/>
              <p:cNvSpPr>
                <a:spLocks noChangeAspect="1"/>
              </p:cNvSpPr>
              <p:nvPr/>
            </p:nvSpPr>
            <p:spPr>
              <a:xfrm>
                <a:off x="3312867" y="1886976"/>
                <a:ext cx="1828800" cy="1828800"/>
              </a:xfrm>
              <a:prstGeom prst="ellipse">
                <a:avLst/>
              </a:prstGeom>
              <a:noFill/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1" idx="6"/>
                <a:endCxn id="74" idx="2"/>
              </p:cNvCxnSpPr>
              <p:nvPr/>
            </p:nvCxnSpPr>
            <p:spPr>
              <a:xfrm flipV="1">
                <a:off x="5141667" y="548811"/>
                <a:ext cx="2150619" cy="2252566"/>
              </a:xfrm>
              <a:prstGeom prst="straightConnector1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w="lg" len="lg"/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TextBox 72"/>
                <p:cNvSpPr txBox="1"/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3" name="TextBox 7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5493" y="4971822"/>
                  <a:ext cx="695861" cy="276999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4" name="Oval 73"/>
          <p:cNvSpPr>
            <a:spLocks noChangeAspect="1"/>
          </p:cNvSpPr>
          <p:nvPr/>
        </p:nvSpPr>
        <p:spPr>
          <a:xfrm>
            <a:off x="9420165" y="3553111"/>
            <a:ext cx="1179095" cy="117909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8223" y="961900"/>
            <a:ext cx="21704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latin typeface="Karla" charset="0"/>
                <a:ea typeface="Karla" charset="0"/>
                <a:cs typeface="Karla" charset="0"/>
              </a:rPr>
              <a:t>hidden layer </a:t>
            </a:r>
            <a:r>
              <a:rPr lang="en-US" sz="2400" i="1" dirty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  <a:p>
            <a:pPr algn="ctr"/>
            <a:r>
              <a:rPr lang="en-US" sz="2400" i="1" dirty="0">
                <a:latin typeface="Karla" charset="0"/>
                <a:ea typeface="Karla" charset="0"/>
                <a:cs typeface="Karla" charset="0"/>
              </a:rPr>
              <a:t>3 nodes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995029" y="3963571"/>
            <a:ext cx="6837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mr-IN" sz="2400">
                <a:latin typeface="Karla" charset="0"/>
                <a:ea typeface="Karla" charset="0"/>
                <a:cs typeface="Karla" charset="0"/>
              </a:rPr>
              <a:t>…</a:t>
            </a:r>
            <a:endParaRPr lang="en-US" sz="2400" dirty="0"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4220313" y="3618593"/>
            <a:ext cx="1179095" cy="1179095"/>
            <a:chOff x="4299129" y="4110788"/>
            <a:chExt cx="1179095" cy="1179095"/>
          </a:xfrm>
        </p:grpSpPr>
        <p:sp>
          <p:nvSpPr>
            <p:cNvPr id="47" name="Oval 46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TextBox 47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8" name="TextBox 4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b="-152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49" name="Straight Arrow Connector 48"/>
          <p:cNvCxnSpPr>
            <a:stCxn id="4" idx="6"/>
            <a:endCxn id="47" idx="2"/>
          </p:cNvCxnSpPr>
          <p:nvPr/>
        </p:nvCxnSpPr>
        <p:spPr>
          <a:xfrm>
            <a:off x="2901601" y="3189400"/>
            <a:ext cx="1318712" cy="101874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1" idx="3"/>
            <a:endCxn id="47" idx="2"/>
          </p:cNvCxnSpPr>
          <p:nvPr/>
        </p:nvCxnSpPr>
        <p:spPr>
          <a:xfrm flipV="1">
            <a:off x="2889695" y="4208141"/>
            <a:ext cx="1330618" cy="962457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6820239" y="3592017"/>
            <a:ext cx="1179095" cy="1179095"/>
            <a:chOff x="4299129" y="4110788"/>
            <a:chExt cx="1179095" cy="1179095"/>
          </a:xfrm>
        </p:grpSpPr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4299129" y="4110788"/>
              <a:ext cx="1179095" cy="117909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TextBox 61"/>
                <p:cNvSpPr txBox="1"/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2" name="TextBox 6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0746" y="4553810"/>
                  <a:ext cx="695861" cy="276999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63" name="Straight Arrow Connector 62"/>
          <p:cNvCxnSpPr>
            <a:stCxn id="56" idx="6"/>
            <a:endCxn id="74" idx="2"/>
          </p:cNvCxnSpPr>
          <p:nvPr/>
        </p:nvCxnSpPr>
        <p:spPr>
          <a:xfrm flipV="1">
            <a:off x="7999334" y="4142659"/>
            <a:ext cx="1420831" cy="3890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w="lg" len="lg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08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E99DB181-9E97-8B4F-BEDB-E81A7653B87A}" vid="{9EBCF11D-E927-DF4D-A96A-B65D3BA194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Perceptron</Template>
  <TotalTime>25425</TotalTime>
  <Words>2271</Words>
  <Application>Microsoft Macintosh PowerPoint</Application>
  <PresentationFormat>Widescreen</PresentationFormat>
  <Paragraphs>608</Paragraphs>
  <Slides>75</Slides>
  <Notes>1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3" baseType="lpstr">
      <vt:lpstr>Calibri</vt:lpstr>
      <vt:lpstr>Cambria Math</vt:lpstr>
      <vt:lpstr>Karla</vt:lpstr>
      <vt:lpstr>Mangal</vt:lpstr>
      <vt:lpstr>Times New Roman</vt:lpstr>
      <vt:lpstr>Arial</vt:lpstr>
      <vt:lpstr>GEC_template</vt:lpstr>
      <vt:lpstr>Equation</vt:lpstr>
      <vt:lpstr>Anatomy of NN</vt:lpstr>
      <vt:lpstr>Outline  </vt:lpstr>
      <vt:lpstr>Outline  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Anatomy of artificial neural network (ANN)</vt:lpstr>
      <vt:lpstr>Why layers? Representation</vt:lpstr>
      <vt:lpstr>Learning Multiple Components</vt:lpstr>
      <vt:lpstr>Depth = Repeated Compositions</vt:lpstr>
      <vt:lpstr>Neural Networks</vt:lpstr>
      <vt:lpstr>Depth = Repeated Compositions</vt:lpstr>
      <vt:lpstr>Beyond Linear Models</vt:lpstr>
      <vt:lpstr>Traditional ML</vt:lpstr>
      <vt:lpstr>Deep Learning</vt:lpstr>
      <vt:lpstr>Outline  </vt:lpstr>
      <vt:lpstr>Outline  </vt:lpstr>
      <vt:lpstr>Activation function</vt:lpstr>
      <vt:lpstr>Activation function</vt:lpstr>
      <vt:lpstr>Activation function</vt:lpstr>
      <vt:lpstr>Sigmoid (aka Logistic)</vt:lpstr>
      <vt:lpstr>Hyperbolic Tangent (Tanh)</vt:lpstr>
      <vt:lpstr>Rectified Linear Unit (ReLU)</vt:lpstr>
      <vt:lpstr>Leaky ReLU</vt:lpstr>
      <vt:lpstr>Generalized ReLU</vt:lpstr>
      <vt:lpstr>softplus</vt:lpstr>
      <vt:lpstr>Maxout </vt:lpstr>
      <vt:lpstr>Swish: A Self-Gated Activation Function  </vt:lpstr>
      <vt:lpstr>PowerPoint Presentation</vt:lpstr>
      <vt:lpstr>Outline  </vt:lpstr>
      <vt:lpstr>Loss Function</vt:lpstr>
      <vt:lpstr>Loss Function</vt:lpstr>
      <vt:lpstr>Loss Function</vt:lpstr>
      <vt:lpstr>Design Choices</vt:lpstr>
      <vt:lpstr>Output Units</vt:lpstr>
      <vt:lpstr>Output Units</vt:lpstr>
      <vt:lpstr>Output Units</vt:lpstr>
      <vt:lpstr>Output Units</vt:lpstr>
      <vt:lpstr>Output unit for binary classification  </vt:lpstr>
      <vt:lpstr>Output Units</vt:lpstr>
      <vt:lpstr>Output Units</vt:lpstr>
      <vt:lpstr>Output Units</vt:lpstr>
      <vt:lpstr>Output Units</vt:lpstr>
      <vt:lpstr>Output Units</vt:lpstr>
      <vt:lpstr>Output unit for multi-class classification  </vt:lpstr>
      <vt:lpstr>SoftMax</vt:lpstr>
      <vt:lpstr>SoftMax</vt:lpstr>
      <vt:lpstr>SoftMax</vt:lpstr>
      <vt:lpstr>Output Units</vt:lpstr>
      <vt:lpstr>Output Units</vt:lpstr>
      <vt:lpstr>Output Units</vt:lpstr>
      <vt:lpstr>Output Units</vt:lpstr>
      <vt:lpstr>Output Units</vt:lpstr>
      <vt:lpstr>Output unit for regression</vt:lpstr>
      <vt:lpstr>Output Units</vt:lpstr>
      <vt:lpstr>Output Units</vt:lpstr>
      <vt:lpstr>Output Units</vt:lpstr>
      <vt:lpstr>Design Choices</vt:lpstr>
      <vt:lpstr>NN in action </vt:lpstr>
      <vt:lpstr>NN in action </vt:lpstr>
      <vt:lpstr>NN in action </vt:lpstr>
      <vt:lpstr>NN in action </vt:lpstr>
      <vt:lpstr>NN in action </vt:lpstr>
      <vt:lpstr>NN in action</vt:lpstr>
      <vt:lpstr>NN in action </vt:lpstr>
      <vt:lpstr>Universal Approximation Theorem</vt:lpstr>
      <vt:lpstr>Better Generalization with Depth</vt:lpstr>
      <vt:lpstr>Shallow Nets Overfit More</vt:lpstr>
      <vt:lpstr>PowerPoint Presentation</vt:lpstr>
    </vt:vector>
  </TitlesOfParts>
  <Company>Harvard</Company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Feedforward Networks</dc:title>
  <dc:creator>Harikrishna Narasimhan</dc:creator>
  <cp:lastModifiedBy>Microsoft Office User</cp:lastModifiedBy>
  <cp:revision>444</cp:revision>
  <cp:lastPrinted>2019-11-11T02:21:56Z</cp:lastPrinted>
  <dcterms:created xsi:type="dcterms:W3CDTF">2017-11-02T16:57:55Z</dcterms:created>
  <dcterms:modified xsi:type="dcterms:W3CDTF">2019-12-14T14:05:50Z</dcterms:modified>
</cp:coreProperties>
</file>

<file path=docProps/thumbnail.jpeg>
</file>